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23"/>
  </p:notesMasterIdLst>
  <p:handoutMasterIdLst>
    <p:handoutMasterId r:id="rId24"/>
  </p:handoutMasterIdLst>
  <p:sldIdLst>
    <p:sldId id="1720" r:id="rId7"/>
    <p:sldId id="1909" r:id="rId8"/>
    <p:sldId id="1882" r:id="rId9"/>
    <p:sldId id="1919" r:id="rId10"/>
    <p:sldId id="1894" r:id="rId11"/>
    <p:sldId id="1881" r:id="rId12"/>
    <p:sldId id="1888" r:id="rId13"/>
    <p:sldId id="2067" r:id="rId14"/>
    <p:sldId id="1916" r:id="rId15"/>
    <p:sldId id="2068" r:id="rId16"/>
    <p:sldId id="1918" r:id="rId17"/>
    <p:sldId id="1828" r:id="rId18"/>
    <p:sldId id="1899" r:id="rId19"/>
    <p:sldId id="1900" r:id="rId20"/>
    <p:sldId id="1902" r:id="rId21"/>
    <p:sldId id="4637"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BAS White Template - preferred" id="{38B656EC-D568-4EF7-8842-9FA1AE1192C9}">
          <p14:sldIdLst>
            <p14:sldId id="1720"/>
            <p14:sldId id="1909"/>
            <p14:sldId id="1882"/>
            <p14:sldId id="1919"/>
            <p14:sldId id="1894"/>
            <p14:sldId id="1881"/>
            <p14:sldId id="1888"/>
            <p14:sldId id="2067"/>
            <p14:sldId id="1916"/>
            <p14:sldId id="2068"/>
            <p14:sldId id="1918"/>
            <p14:sldId id="1828"/>
            <p14:sldId id="1899"/>
            <p14:sldId id="1900"/>
            <p14:sldId id="1902"/>
            <p14:sldId id="46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6B99"/>
    <a:srgbClr val="008000"/>
    <a:srgbClr val="50E6FF"/>
    <a:srgbClr val="F2F2F2"/>
    <a:srgbClr val="747474"/>
    <a:srgbClr val="0078D4"/>
    <a:srgbClr val="FFFFFF"/>
    <a:srgbClr val="D83B01"/>
    <a:srgbClr val="FF93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56" autoAdjust="0"/>
  </p:normalViewPr>
  <p:slideViewPr>
    <p:cSldViewPr snapToGrid="0">
      <p:cViewPr varScale="1">
        <p:scale>
          <a:sx n="82" d="100"/>
          <a:sy n="82" d="100"/>
        </p:scale>
        <p:origin x="557"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992"/>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11/6/2020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11/6/2020 9:39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11/6/2020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888" y="479425"/>
            <a:ext cx="6829425" cy="384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35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Empower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4" name="Picture 13" descr="Microsoft Business Applications Summit Logo, black stacked version">
            <a:extLst>
              <a:ext uri="{FF2B5EF4-FFF2-40B4-BE49-F238E27FC236}">
                <a16:creationId xmlns:a16="http://schemas.microsoft.com/office/drawing/2014/main" id="{032725F8-7988-4B16-872B-DF5B246DF4C7}"/>
              </a:ext>
            </a:extLst>
          </p:cNvPr>
          <p:cNvPicPr>
            <a:picLocks noChangeAspect="1"/>
          </p:cNvPicPr>
          <p:nvPr/>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19200"/>
            <a:ext cx="11018838" cy="50498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76200"/>
            <a:ext cx="11480800" cy="553998"/>
          </a:xfrm>
        </p:spPr>
        <p:txBody>
          <a:bodyPr/>
          <a:lstStyle>
            <a:lvl1pPr>
              <a:defRPr/>
            </a:lvl1pPr>
          </a:lstStyle>
          <a:p>
            <a:r>
              <a:rPr lang="en-US" dirty="0"/>
              <a:t>Slide Title</a:t>
            </a:r>
          </a:p>
        </p:txBody>
      </p:sp>
      <p:sp>
        <p:nvSpPr>
          <p:cNvPr id="3" name="Content Placeholder 2"/>
          <p:cNvSpPr>
            <a:spLocks noGrp="1"/>
          </p:cNvSpPr>
          <p:nvPr>
            <p:ph idx="1" hasCustomPrompt="1"/>
          </p:nvPr>
        </p:nvSpPr>
        <p:spPr>
          <a:xfrm>
            <a:off x="508000" y="1447800"/>
            <a:ext cx="11176000" cy="1136721"/>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966897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243473"/>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1249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576699" y="448276"/>
            <a:ext cx="11018520" cy="603370"/>
          </a:xfrm>
        </p:spPr>
        <p:txBody>
          <a:bodyPr/>
          <a:lstStyle>
            <a:lvl1pPr>
              <a:defRPr sz="3921"/>
            </a:lvl1pPr>
          </a:lstStyle>
          <a:p>
            <a:r>
              <a:rPr lang="en-US" dirty="0"/>
              <a:t>Click to edit Master title style</a:t>
            </a:r>
          </a:p>
        </p:txBody>
      </p:sp>
    </p:spTree>
    <p:extLst>
      <p:ext uri="{BB962C8B-B14F-4D97-AF65-F5344CB8AC3E}">
        <p14:creationId xmlns:p14="http://schemas.microsoft.com/office/powerpoint/2010/main" val="11033608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0" name="Picture 9" descr="Empower event illustration light">
            <a:extLst>
              <a:ext uri="{FF2B5EF4-FFF2-40B4-BE49-F238E27FC236}">
                <a16:creationId xmlns:a16="http://schemas.microsoft.com/office/drawing/2014/main" id="{98378F73-2F45-4866-8679-97EB64C92DF9}"/>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5" name="Picture 4" descr="Microsoft Business Applications Summit Logo, black stacked version">
            <a:extLst>
              <a:ext uri="{FF2B5EF4-FFF2-40B4-BE49-F238E27FC236}">
                <a16:creationId xmlns:a16="http://schemas.microsoft.com/office/drawing/2014/main" id="{A5D5F793-673A-4236-9183-FF8DE4A5775A}"/>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D9EBF46C-D38A-4087-B482-6063AFBA3E5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2168" y="1238477"/>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585" r:id="rId27"/>
    <p:sldLayoutId id="2147484299" r:id="rId28"/>
    <p:sldLayoutId id="2147484263" r:id="rId29"/>
    <p:sldLayoutId id="2147484937" r:id="rId30"/>
    <p:sldLayoutId id="2147484938" r:id="rId31"/>
    <p:sldLayoutId id="214748493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874" r:id="rId27"/>
    <p:sldLayoutId id="2147484875" r:id="rId28"/>
    <p:sldLayoutId id="214748487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07" r:id="rId27"/>
    <p:sldLayoutId id="2147484908" r:id="rId28"/>
    <p:sldLayoutId id="21474849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0136673" cy="553998"/>
          </a:xfrm>
        </p:spPr>
        <p:txBody>
          <a:bodyPr/>
          <a:lstStyle/>
          <a:p>
            <a:r>
              <a:rPr lang="en-US" dirty="0"/>
              <a:t>Using Service Principal with Power BI embedding</a:t>
            </a:r>
          </a:p>
        </p:txBody>
      </p:sp>
      <p:sp>
        <p:nvSpPr>
          <p:cNvPr id="5" name="Text Placeholder 4"/>
          <p:cNvSpPr>
            <a:spLocks noGrp="1"/>
          </p:cNvSpPr>
          <p:nvPr>
            <p:ph type="body" sz="quarter" idx="12"/>
          </p:nvPr>
        </p:nvSpPr>
        <p:spPr>
          <a:xfrm>
            <a:off x="584200" y="4018386"/>
            <a:ext cx="9144000" cy="861774"/>
          </a:xfrm>
        </p:spPr>
        <p:txBody>
          <a:bodyPr/>
          <a:lstStyle/>
          <a:p>
            <a:r>
              <a:rPr lang="en-US" sz="2400" dirty="0"/>
              <a:t>Ted Pattison</a:t>
            </a:r>
          </a:p>
          <a:p>
            <a:r>
              <a:rPr lang="en-US" sz="1600" i="1" dirty="0"/>
              <a:t>Principle Program Manager</a:t>
            </a:r>
          </a:p>
          <a:p>
            <a:r>
              <a:rPr lang="en-US" sz="1600" i="1" dirty="0"/>
              <a:t>Power BI Customer Advisory Team (CAT)</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3</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1800" dirty="0"/>
              <a:t>Add application's service principal in </a:t>
            </a:r>
            <a:r>
              <a:rPr lang="en-US" sz="1800" b="1" dirty="0"/>
              <a:t>Power BI Apps</a:t>
            </a:r>
            <a:r>
              <a:rPr lang="en-US" sz="1800" dirty="0"/>
              <a:t> security group</a:t>
            </a:r>
          </a:p>
          <a:p>
            <a:pPr lvl="1"/>
            <a:endParaRPr lang="en-US" sz="1400" dirty="0"/>
          </a:p>
          <a:p>
            <a:endParaRPr lang="en-US" sz="2200" dirty="0"/>
          </a:p>
          <a:p>
            <a:endParaRPr lang="en-US" sz="2200" dirty="0"/>
          </a:p>
          <a:p>
            <a:endParaRPr lang="en-US" sz="1800" dirty="0"/>
          </a:p>
          <a:p>
            <a:r>
              <a:rPr lang="en-US" sz="1800" dirty="0"/>
              <a:t>Configure application's service principal as workspace admin</a:t>
            </a:r>
          </a:p>
          <a:p>
            <a:pPr lvl="1"/>
            <a:endParaRPr lang="en-US" sz="1000" dirty="0"/>
          </a:p>
          <a:p>
            <a:endParaRPr lang="en-US" sz="1800" dirty="0"/>
          </a:p>
          <a:p>
            <a:endParaRPr lang="en-US" sz="1800" dirty="0"/>
          </a:p>
          <a:p>
            <a:endParaRPr lang="en-US" sz="1800" dirty="0"/>
          </a:p>
          <a:p>
            <a:endParaRPr lang="en-US" sz="1800" dirty="0"/>
          </a:p>
          <a:p>
            <a:r>
              <a:rPr lang="en-US" sz="1800" dirty="0"/>
              <a:t>Service principal should now be workspace admin</a:t>
            </a:r>
          </a:p>
        </p:txBody>
      </p:sp>
      <p:pic>
        <p:nvPicPr>
          <p:cNvPr id="6" name="Picture 5">
            <a:extLst>
              <a:ext uri="{FF2B5EF4-FFF2-40B4-BE49-F238E27FC236}">
                <a16:creationId xmlns:a16="http://schemas.microsoft.com/office/drawing/2014/main" id="{DFB23597-AED2-4E77-952D-BD7AF2192E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728" y="1636289"/>
            <a:ext cx="4157591" cy="1173261"/>
          </a:xfrm>
          <a:prstGeom prst="rect">
            <a:avLst/>
          </a:prstGeom>
          <a:noFill/>
          <a:ln>
            <a:solidFill>
              <a:schemeClr val="tx1">
                <a:lumMod val="50000"/>
                <a:lumOff val="50000"/>
              </a:schemeClr>
            </a:solidFill>
          </a:ln>
        </p:spPr>
      </p:pic>
      <p:pic>
        <p:nvPicPr>
          <p:cNvPr id="7" name="Picture 6">
            <a:extLst>
              <a:ext uri="{FF2B5EF4-FFF2-40B4-BE49-F238E27FC236}">
                <a16:creationId xmlns:a16="http://schemas.microsoft.com/office/drawing/2014/main" id="{3025D5CB-3CF4-4281-954B-93DDBD854A39}"/>
              </a:ext>
            </a:extLst>
          </p:cNvPr>
          <p:cNvPicPr/>
          <p:nvPr/>
        </p:nvPicPr>
        <p:blipFill rotWithShape="1">
          <a:blip r:embed="rId3" cstate="print">
            <a:extLst>
              <a:ext uri="{28A0092B-C50C-407E-A947-70E740481C1C}">
                <a14:useLocalDpi xmlns:a14="http://schemas.microsoft.com/office/drawing/2010/main" val="0"/>
              </a:ext>
            </a:extLst>
          </a:blip>
          <a:srcRect t="52607"/>
          <a:stretch/>
        </p:blipFill>
        <p:spPr bwMode="auto">
          <a:xfrm>
            <a:off x="846728" y="3334316"/>
            <a:ext cx="3700391" cy="1204978"/>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7210A21F-30CC-4E9E-A483-93FDAAD586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56294" y="3350174"/>
            <a:ext cx="2474650" cy="1173261"/>
          </a:xfrm>
          <a:prstGeom prst="rect">
            <a:avLst/>
          </a:prstGeom>
          <a:noFill/>
          <a:ln>
            <a:solidFill>
              <a:schemeClr val="tx1">
                <a:lumMod val="50000"/>
                <a:lumOff val="50000"/>
              </a:schemeClr>
            </a:solidFill>
          </a:ln>
        </p:spPr>
      </p:pic>
      <p:pic>
        <p:nvPicPr>
          <p:cNvPr id="9" name="Picture 8">
            <a:extLst>
              <a:ext uri="{FF2B5EF4-FFF2-40B4-BE49-F238E27FC236}">
                <a16:creationId xmlns:a16="http://schemas.microsoft.com/office/drawing/2014/main" id="{894780C6-E7EC-42D8-AE23-D1E2FFD4146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6728" y="5250774"/>
            <a:ext cx="2989226" cy="1214207"/>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95268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4A9E-11DB-44C4-8FFE-B1133632BB49}"/>
              </a:ext>
            </a:extLst>
          </p:cNvPr>
          <p:cNvSpPr>
            <a:spLocks noGrp="1"/>
          </p:cNvSpPr>
          <p:nvPr>
            <p:ph type="title"/>
          </p:nvPr>
        </p:nvSpPr>
        <p:spPr/>
        <p:txBody>
          <a:bodyPr/>
          <a:lstStyle/>
          <a:p>
            <a:r>
              <a:rPr lang="en-US" dirty="0"/>
              <a:t>Client Credentials Flow</a:t>
            </a:r>
          </a:p>
        </p:txBody>
      </p:sp>
      <p:sp>
        <p:nvSpPr>
          <p:cNvPr id="5" name="Content Placeholder 4">
            <a:extLst>
              <a:ext uri="{FF2B5EF4-FFF2-40B4-BE49-F238E27FC236}">
                <a16:creationId xmlns:a16="http://schemas.microsoft.com/office/drawing/2014/main" id="{57A5CA5E-5C0A-475C-96A8-29BD5652F663}"/>
              </a:ext>
            </a:extLst>
          </p:cNvPr>
          <p:cNvSpPr>
            <a:spLocks noGrp="1"/>
          </p:cNvSpPr>
          <p:nvPr>
            <p:ph sz="quarter" idx="10"/>
          </p:nvPr>
        </p:nvSpPr>
        <p:spPr/>
        <p:txBody>
          <a:bodyPr/>
          <a:lstStyle/>
          <a:p>
            <a:r>
              <a:rPr lang="en-US" dirty="0"/>
              <a:t>Client credentials flow used to obtain app-only token</a:t>
            </a:r>
          </a:p>
          <a:p>
            <a:pPr lvl="1"/>
            <a:r>
              <a:rPr lang="en-US" dirty="0"/>
              <a:t>Requires passing app secret (e.g. app password or certificate)</a:t>
            </a:r>
          </a:p>
          <a:p>
            <a:pPr lvl="1"/>
            <a:r>
              <a:rPr lang="en-US" dirty="0"/>
              <a:t>Requires passing tenant-specific endpoint</a:t>
            </a:r>
          </a:p>
          <a:p>
            <a:pPr lvl="1"/>
            <a:endParaRPr lang="en-US" dirty="0"/>
          </a:p>
        </p:txBody>
      </p:sp>
      <p:pic>
        <p:nvPicPr>
          <p:cNvPr id="4" name="Picture 3">
            <a:extLst>
              <a:ext uri="{FF2B5EF4-FFF2-40B4-BE49-F238E27FC236}">
                <a16:creationId xmlns:a16="http://schemas.microsoft.com/office/drawing/2014/main" id="{4ECB3101-C143-436F-B6E4-5F907E024088}"/>
              </a:ext>
            </a:extLst>
          </p:cNvPr>
          <p:cNvPicPr>
            <a:picLocks noChangeAspect="1"/>
          </p:cNvPicPr>
          <p:nvPr/>
        </p:nvPicPr>
        <p:blipFill>
          <a:blip r:embed="rId2"/>
          <a:stretch>
            <a:fillRect/>
          </a:stretch>
        </p:blipFill>
        <p:spPr>
          <a:xfrm>
            <a:off x="1090598" y="2616175"/>
            <a:ext cx="9032842" cy="3446975"/>
          </a:xfrm>
          <a:prstGeom prst="rect">
            <a:avLst/>
          </a:prstGeom>
          <a:ln>
            <a:solidFill>
              <a:schemeClr val="tx1"/>
            </a:solidFill>
          </a:ln>
        </p:spPr>
      </p:pic>
    </p:spTree>
    <p:extLst>
      <p:ext uri="{BB962C8B-B14F-4D97-AF65-F5344CB8AC3E}">
        <p14:creationId xmlns:p14="http://schemas.microsoft.com/office/powerpoint/2010/main" val="353205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Embed Tokens</a:t>
            </a:r>
          </a:p>
        </p:txBody>
      </p:sp>
      <p:sp>
        <p:nvSpPr>
          <p:cNvPr id="3" name="Content Placeholder 2"/>
          <p:cNvSpPr>
            <a:spLocks noGrp="1"/>
          </p:cNvSpPr>
          <p:nvPr>
            <p:ph sz="quarter" idx="10"/>
          </p:nvPr>
        </p:nvSpPr>
        <p:spPr/>
        <p:txBody>
          <a:bodyPr/>
          <a:lstStyle/>
          <a:p>
            <a:r>
              <a:rPr lang="en-US" dirty="0"/>
              <a:t>You can embed reports using an AAD token, but…</a:t>
            </a:r>
          </a:p>
          <a:p>
            <a:pPr lvl="1"/>
            <a:r>
              <a:rPr lang="en-US" dirty="0"/>
              <a:t>You might want embed resource using more restricted tokens</a:t>
            </a:r>
          </a:p>
          <a:p>
            <a:pPr lvl="1"/>
            <a:r>
              <a:rPr lang="en-US" dirty="0"/>
              <a:t>You might want stay within the bounds of Power BI licensing terms</a:t>
            </a:r>
          </a:p>
          <a:p>
            <a:pPr lvl="1"/>
            <a:endParaRPr lang="en-US" dirty="0"/>
          </a:p>
          <a:p>
            <a:r>
              <a:rPr lang="en-US" dirty="0"/>
              <a:t>You generate embed tokens with the Power BI Service API</a:t>
            </a:r>
          </a:p>
          <a:p>
            <a:pPr lvl="1"/>
            <a:r>
              <a:rPr lang="en-US" dirty="0"/>
              <a:t>Each embed token created for one specific resource</a:t>
            </a:r>
          </a:p>
          <a:p>
            <a:pPr lvl="1"/>
            <a:r>
              <a:rPr lang="en-US" dirty="0"/>
              <a:t>Embed token provides restrictions on whether user can view or edit</a:t>
            </a:r>
          </a:p>
          <a:p>
            <a:pPr lvl="1"/>
            <a:r>
              <a:rPr lang="en-US" dirty="0"/>
              <a:t>Embed token can only be generated in dedicated capacity (semi-enforced)</a:t>
            </a:r>
          </a:p>
          <a:p>
            <a:pPr lvl="1"/>
            <a:r>
              <a:rPr lang="en-US" dirty="0"/>
              <a:t>Embed token can be generated to support row-level security (RLS)</a:t>
            </a:r>
          </a:p>
        </p:txBody>
      </p:sp>
      <p:pic>
        <p:nvPicPr>
          <p:cNvPr id="4" name="Picture 3"/>
          <p:cNvPicPr>
            <a:picLocks noChangeAspect="1"/>
          </p:cNvPicPr>
          <p:nvPr/>
        </p:nvPicPr>
        <p:blipFill>
          <a:blip r:embed="rId2"/>
          <a:stretch>
            <a:fillRect/>
          </a:stretch>
        </p:blipFill>
        <p:spPr>
          <a:xfrm>
            <a:off x="1057582" y="4940330"/>
            <a:ext cx="7791450" cy="110103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95859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01A6-56AF-42C7-86FB-68F2AE58FF01}"/>
              </a:ext>
            </a:extLst>
          </p:cNvPr>
          <p:cNvSpPr>
            <a:spLocks noGrp="1"/>
          </p:cNvSpPr>
          <p:nvPr>
            <p:ph type="title"/>
          </p:nvPr>
        </p:nvSpPr>
        <p:spPr/>
        <p:txBody>
          <a:bodyPr/>
          <a:lstStyle/>
          <a:p>
            <a:r>
              <a:rPr lang="en-US" dirty="0"/>
              <a:t>Getting the Data for Report Embedding</a:t>
            </a:r>
          </a:p>
        </p:txBody>
      </p:sp>
      <p:pic>
        <p:nvPicPr>
          <p:cNvPr id="3" name="Picture 2">
            <a:extLst>
              <a:ext uri="{FF2B5EF4-FFF2-40B4-BE49-F238E27FC236}">
                <a16:creationId xmlns:a16="http://schemas.microsoft.com/office/drawing/2014/main" id="{AAC428B2-FE7E-4EE7-AD29-31572227377B}"/>
              </a:ext>
            </a:extLst>
          </p:cNvPr>
          <p:cNvPicPr>
            <a:picLocks noChangeAspect="1"/>
          </p:cNvPicPr>
          <p:nvPr/>
        </p:nvPicPr>
        <p:blipFill>
          <a:blip r:embed="rId2"/>
          <a:stretch>
            <a:fillRect/>
          </a:stretch>
        </p:blipFill>
        <p:spPr>
          <a:xfrm>
            <a:off x="588263" y="1212831"/>
            <a:ext cx="8295069" cy="3200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23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the Data for Dashboard Embedding</a:t>
            </a:r>
          </a:p>
        </p:txBody>
      </p:sp>
      <p:pic>
        <p:nvPicPr>
          <p:cNvPr id="4" name="Picture 3">
            <a:extLst>
              <a:ext uri="{FF2B5EF4-FFF2-40B4-BE49-F238E27FC236}">
                <a16:creationId xmlns:a16="http://schemas.microsoft.com/office/drawing/2014/main" id="{9BABD81C-4292-4277-9B3D-2410C523C9B4}"/>
              </a:ext>
            </a:extLst>
          </p:cNvPr>
          <p:cNvPicPr>
            <a:picLocks noChangeAspect="1"/>
          </p:cNvPicPr>
          <p:nvPr/>
        </p:nvPicPr>
        <p:blipFill>
          <a:blip r:embed="rId2"/>
          <a:stretch>
            <a:fillRect/>
          </a:stretch>
        </p:blipFill>
        <p:spPr>
          <a:xfrm>
            <a:off x="588263" y="1208362"/>
            <a:ext cx="8031901" cy="3203902"/>
          </a:xfrm>
          <a:prstGeom prst="rect">
            <a:avLst/>
          </a:prstGeom>
          <a:ln>
            <a:solidFill>
              <a:schemeClr val="tx1">
                <a:lumMod val="50000"/>
                <a:lumOff val="50000"/>
              </a:schemeClr>
            </a:solidFill>
          </a:ln>
        </p:spPr>
      </p:pic>
    </p:spTree>
    <p:extLst>
      <p:ext uri="{BB962C8B-B14F-4D97-AF65-F5344CB8AC3E}">
        <p14:creationId xmlns:p14="http://schemas.microsoft.com/office/powerpoint/2010/main" val="15904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AA0-B570-4C3A-917E-134C95ACD681}"/>
              </a:ext>
            </a:extLst>
          </p:cNvPr>
          <p:cNvSpPr>
            <a:spLocks noGrp="1"/>
          </p:cNvSpPr>
          <p:nvPr>
            <p:ph type="title"/>
          </p:nvPr>
        </p:nvSpPr>
        <p:spPr/>
        <p:txBody>
          <a:bodyPr/>
          <a:lstStyle/>
          <a:p>
            <a:r>
              <a:rPr lang="en-US" dirty="0"/>
              <a:t>Getting Data for New Report Embedding</a:t>
            </a:r>
          </a:p>
        </p:txBody>
      </p:sp>
      <p:pic>
        <p:nvPicPr>
          <p:cNvPr id="3" name="Picture 2">
            <a:extLst>
              <a:ext uri="{FF2B5EF4-FFF2-40B4-BE49-F238E27FC236}">
                <a16:creationId xmlns:a16="http://schemas.microsoft.com/office/drawing/2014/main" id="{A80913CF-2E69-44CA-BDFF-3F3CD08FD5DD}"/>
              </a:ext>
            </a:extLst>
          </p:cNvPr>
          <p:cNvPicPr>
            <a:picLocks noChangeAspect="1"/>
          </p:cNvPicPr>
          <p:nvPr/>
        </p:nvPicPr>
        <p:blipFill>
          <a:blip r:embed="rId2"/>
          <a:stretch>
            <a:fillRect/>
          </a:stretch>
        </p:blipFill>
        <p:spPr>
          <a:xfrm>
            <a:off x="588263" y="1206910"/>
            <a:ext cx="8541121" cy="2819400"/>
          </a:xfrm>
          <a:prstGeom prst="rect">
            <a:avLst/>
          </a:prstGeom>
          <a:ln>
            <a:solidFill>
              <a:schemeClr val="tx1"/>
            </a:solidFill>
          </a:ln>
        </p:spPr>
      </p:pic>
    </p:spTree>
    <p:extLst>
      <p:ext uri="{BB962C8B-B14F-4D97-AF65-F5344CB8AC3E}">
        <p14:creationId xmlns:p14="http://schemas.microsoft.com/office/powerpoint/2010/main" val="4014841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3DEB-25D2-4DFF-97DF-6FD7BA1F7640}"/>
              </a:ext>
            </a:extLst>
          </p:cNvPr>
          <p:cNvSpPr>
            <a:spLocks noGrp="1"/>
          </p:cNvSpPr>
          <p:nvPr>
            <p:ph type="title"/>
          </p:nvPr>
        </p:nvSpPr>
        <p:spPr>
          <a:xfrm>
            <a:off x="576699" y="448699"/>
            <a:ext cx="11018520" cy="603370"/>
          </a:xfrm>
        </p:spPr>
        <p:txBody>
          <a:bodyPr/>
          <a:lstStyle/>
          <a:p>
            <a:r>
              <a:rPr lang="en-US" dirty="0"/>
              <a:t>Generating Embed Tokens with </a:t>
            </a:r>
            <a:r>
              <a:rPr lang="en-US" dirty="0" err="1"/>
              <a:t>EffectiveIdentity</a:t>
            </a:r>
            <a:endParaRPr lang="en-US" dirty="0"/>
          </a:p>
        </p:txBody>
      </p:sp>
      <p:pic>
        <p:nvPicPr>
          <p:cNvPr id="6" name="Picture 5">
            <a:extLst>
              <a:ext uri="{FF2B5EF4-FFF2-40B4-BE49-F238E27FC236}">
                <a16:creationId xmlns:a16="http://schemas.microsoft.com/office/drawing/2014/main" id="{C4A9FFC2-6528-4E05-B982-CB7939C358F8}"/>
              </a:ext>
            </a:extLst>
          </p:cNvPr>
          <p:cNvPicPr>
            <a:picLocks noChangeAspect="1"/>
          </p:cNvPicPr>
          <p:nvPr/>
        </p:nvPicPr>
        <p:blipFill>
          <a:blip r:embed="rId2"/>
          <a:stretch>
            <a:fillRect/>
          </a:stretch>
        </p:blipFill>
        <p:spPr>
          <a:xfrm>
            <a:off x="7836346" y="4241995"/>
            <a:ext cx="3758873" cy="2435953"/>
          </a:xfrm>
          <a:prstGeom prst="rect">
            <a:avLst/>
          </a:prstGeom>
          <a:ln>
            <a:solidFill>
              <a:schemeClr val="tx1">
                <a:lumMod val="60000"/>
                <a:lumOff val="40000"/>
              </a:schemeClr>
            </a:solidFill>
          </a:ln>
        </p:spPr>
      </p:pic>
      <p:pic>
        <p:nvPicPr>
          <p:cNvPr id="10" name="Picture 9">
            <a:extLst>
              <a:ext uri="{FF2B5EF4-FFF2-40B4-BE49-F238E27FC236}">
                <a16:creationId xmlns:a16="http://schemas.microsoft.com/office/drawing/2014/main" id="{BF8C3987-00B6-411F-9AC9-9B63456D1F3F}"/>
              </a:ext>
            </a:extLst>
          </p:cNvPr>
          <p:cNvPicPr>
            <a:picLocks noChangeAspect="1"/>
          </p:cNvPicPr>
          <p:nvPr/>
        </p:nvPicPr>
        <p:blipFill>
          <a:blip r:embed="rId3"/>
          <a:stretch>
            <a:fillRect/>
          </a:stretch>
        </p:blipFill>
        <p:spPr>
          <a:xfrm>
            <a:off x="658193" y="1255802"/>
            <a:ext cx="9579386" cy="2722199"/>
          </a:xfrm>
          <a:prstGeom prst="rect">
            <a:avLst/>
          </a:prstGeom>
          <a:ln>
            <a:solidFill>
              <a:schemeClr val="tx1">
                <a:lumMod val="60000"/>
                <a:lumOff val="40000"/>
              </a:schemeClr>
            </a:solidFill>
          </a:ln>
        </p:spPr>
      </p:pic>
    </p:spTree>
    <p:extLst>
      <p:ext uri="{BB962C8B-B14F-4D97-AF65-F5344CB8AC3E}">
        <p14:creationId xmlns:p14="http://schemas.microsoft.com/office/powerpoint/2010/main" val="10033803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lstStyle/>
          <a:p>
            <a:r>
              <a:rPr lang="en-US" sz="3200" dirty="0"/>
              <a:t>Choosing the Correct Embedding Model</a:t>
            </a:r>
          </a:p>
        </p:txBody>
      </p:sp>
      <p:sp>
        <p:nvSpPr>
          <p:cNvPr id="18" name="Content Placeholder 17"/>
          <p:cNvSpPr>
            <a:spLocks noGrp="1"/>
          </p:cNvSpPr>
          <p:nvPr>
            <p:ph sz="quarter" idx="12"/>
          </p:nvPr>
        </p:nvSpPr>
        <p:spPr>
          <a:xfrm>
            <a:off x="584200" y="1435100"/>
            <a:ext cx="5211763" cy="2277547"/>
          </a:xfrm>
        </p:spPr>
        <p:txBody>
          <a:bodyPr/>
          <a:lstStyle/>
          <a:p>
            <a:r>
              <a:rPr lang="en-US" dirty="0"/>
              <a:t>User-Owns-Data Embedding</a:t>
            </a:r>
          </a:p>
          <a:p>
            <a:pPr lvl="1"/>
            <a:r>
              <a:rPr lang="en-US" dirty="0"/>
              <a:t>All users require a Power BI license</a:t>
            </a:r>
          </a:p>
          <a:p>
            <a:pPr lvl="1"/>
            <a:r>
              <a:rPr lang="en-US" dirty="0"/>
              <a:t>Useful in corporate environments</a:t>
            </a:r>
          </a:p>
          <a:p>
            <a:pPr lvl="1"/>
            <a:r>
              <a:rPr lang="en-US" dirty="0"/>
              <a:t>App authenticates as current user</a:t>
            </a:r>
          </a:p>
          <a:p>
            <a:pPr lvl="1"/>
            <a:r>
              <a:rPr lang="en-US" dirty="0"/>
              <a:t>Your code runs with user’s permissions</a:t>
            </a:r>
          </a:p>
          <a:p>
            <a:pPr lvl="1"/>
            <a:r>
              <a:rPr lang="en-US" dirty="0"/>
              <a:t>User’s access token passed to browser</a:t>
            </a:r>
          </a:p>
        </p:txBody>
      </p:sp>
      <p:sp>
        <p:nvSpPr>
          <p:cNvPr id="3" name="Text Placeholder 2">
            <a:extLst>
              <a:ext uri="{FF2B5EF4-FFF2-40B4-BE49-F238E27FC236}">
                <a16:creationId xmlns:a16="http://schemas.microsoft.com/office/drawing/2014/main" id="{DC7C6ADB-2B16-4141-AB05-29D95D62C866}"/>
              </a:ext>
            </a:extLst>
          </p:cNvPr>
          <p:cNvSpPr>
            <a:spLocks noGrp="1"/>
          </p:cNvSpPr>
          <p:nvPr>
            <p:ph sz="quarter" idx="13"/>
          </p:nvPr>
        </p:nvSpPr>
        <p:spPr>
          <a:xfrm>
            <a:off x="6389688" y="1435100"/>
            <a:ext cx="5219700" cy="2277547"/>
          </a:xfrm>
        </p:spPr>
        <p:txBody>
          <a:bodyPr/>
          <a:lstStyle/>
          <a:p>
            <a:r>
              <a:rPr lang="en-US" dirty="0"/>
              <a:t>App-Owns-Data Embedding</a:t>
            </a:r>
          </a:p>
          <a:p>
            <a:pPr lvl="1"/>
            <a:r>
              <a:rPr lang="en-US" dirty="0"/>
              <a:t>No users require Power BI license</a:t>
            </a:r>
          </a:p>
          <a:p>
            <a:pPr lvl="1"/>
            <a:r>
              <a:rPr lang="en-US" dirty="0"/>
              <a:t>Useful in commercial applications</a:t>
            </a:r>
          </a:p>
          <a:p>
            <a:pPr lvl="1"/>
            <a:r>
              <a:rPr lang="en-US" dirty="0"/>
              <a:t>App authenticates with app-only identity</a:t>
            </a:r>
          </a:p>
          <a:p>
            <a:pPr lvl="1"/>
            <a:r>
              <a:rPr lang="en-US" dirty="0"/>
              <a:t>Your code runs with admin permissions</a:t>
            </a:r>
          </a:p>
          <a:p>
            <a:pPr lvl="1"/>
            <a:r>
              <a:rPr lang="en-US" dirty="0"/>
              <a:t>Embed token passed to browser</a:t>
            </a:r>
          </a:p>
        </p:txBody>
      </p:sp>
      <p:grpSp>
        <p:nvGrpSpPr>
          <p:cNvPr id="9" name="Group 8">
            <a:extLst>
              <a:ext uri="{FF2B5EF4-FFF2-40B4-BE49-F238E27FC236}">
                <a16:creationId xmlns:a16="http://schemas.microsoft.com/office/drawing/2014/main" id="{99D5F2FD-AB01-4789-B611-6422D722EF0E}"/>
              </a:ext>
            </a:extLst>
          </p:cNvPr>
          <p:cNvGrpSpPr/>
          <p:nvPr/>
        </p:nvGrpSpPr>
        <p:grpSpPr>
          <a:xfrm>
            <a:off x="1108811" y="4097026"/>
            <a:ext cx="4532781" cy="2017642"/>
            <a:chOff x="1054781" y="4472480"/>
            <a:chExt cx="4235064" cy="1885122"/>
          </a:xfrm>
        </p:grpSpPr>
        <p:sp>
          <p:nvSpPr>
            <p:cNvPr id="12" name="Rectangle 11">
              <a:extLst>
                <a:ext uri="{FF2B5EF4-FFF2-40B4-BE49-F238E27FC236}">
                  <a16:creationId xmlns:a16="http://schemas.microsoft.com/office/drawing/2014/main" id="{95AC5C52-9CFF-42C8-9DEF-B52255D6F844}"/>
                </a:ext>
              </a:extLst>
            </p:cNvPr>
            <p:cNvSpPr/>
            <p:nvPr/>
          </p:nvSpPr>
          <p:spPr>
            <a:xfrm>
              <a:off x="1054781" y="4472480"/>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User-Owns-Data Embedding for use within Organization</a:t>
              </a:r>
            </a:p>
          </p:txBody>
        </p:sp>
        <p:sp>
          <p:nvSpPr>
            <p:cNvPr id="13" name="Rectangle 12">
              <a:extLst>
                <a:ext uri="{FF2B5EF4-FFF2-40B4-BE49-F238E27FC236}">
                  <a16:creationId xmlns:a16="http://schemas.microsoft.com/office/drawing/2014/main" id="{37D37B57-2B8D-4EC3-B050-1E36FE15E8A1}"/>
                </a:ext>
              </a:extLst>
            </p:cNvPr>
            <p:cNvSpPr/>
            <p:nvPr/>
          </p:nvSpPr>
          <p:spPr>
            <a:xfrm>
              <a:off x="1344452"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14" name="Rectangle 13">
              <a:extLst>
                <a:ext uri="{FF2B5EF4-FFF2-40B4-BE49-F238E27FC236}">
                  <a16:creationId xmlns:a16="http://schemas.microsoft.com/office/drawing/2014/main" id="{CE684A32-9367-45A2-9D82-EBFD7221BD19}"/>
                </a:ext>
              </a:extLst>
            </p:cNvPr>
            <p:cNvSpPr/>
            <p:nvPr/>
          </p:nvSpPr>
          <p:spPr>
            <a:xfrm>
              <a:off x="3625039"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16" name="Straight Arrow Connector 15">
              <a:extLst>
                <a:ext uri="{FF2B5EF4-FFF2-40B4-BE49-F238E27FC236}">
                  <a16:creationId xmlns:a16="http://schemas.microsoft.com/office/drawing/2014/main" id="{36024F23-C9FC-440C-86A8-913A4C57FD57}"/>
                </a:ext>
              </a:extLst>
            </p:cNvPr>
            <p:cNvCxnSpPr>
              <a:cxnSpLocks/>
            </p:cNvCxnSpPr>
            <p:nvPr/>
          </p:nvCxnSpPr>
          <p:spPr>
            <a:xfrm flipV="1">
              <a:off x="2659951"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9766AAC-EC5C-42FA-9785-CD159CA640C6}"/>
                </a:ext>
              </a:extLst>
            </p:cNvPr>
            <p:cNvSpPr/>
            <p:nvPr/>
          </p:nvSpPr>
          <p:spPr>
            <a:xfrm>
              <a:off x="1528089"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5" name="Rectangle: Rounded Corners 4">
              <a:extLst>
                <a:ext uri="{FF2B5EF4-FFF2-40B4-BE49-F238E27FC236}">
                  <a16:creationId xmlns:a16="http://schemas.microsoft.com/office/drawing/2014/main" id="{3FAA4E85-6B61-46F8-9DED-175B38EB43BA}"/>
                </a:ext>
              </a:extLst>
            </p:cNvPr>
            <p:cNvSpPr/>
            <p:nvPr/>
          </p:nvSpPr>
          <p:spPr bwMode="auto">
            <a:xfrm>
              <a:off x="1681346" y="4976835"/>
              <a:ext cx="721026" cy="648736"/>
            </a:xfrm>
            <a:prstGeom prst="roundRect">
              <a:avLst/>
            </a:prstGeom>
            <a:solidFill>
              <a:srgbClr val="00206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Azure AD</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Access Token</a:t>
              </a:r>
            </a:p>
          </p:txBody>
        </p:sp>
      </p:grpSp>
      <p:grpSp>
        <p:nvGrpSpPr>
          <p:cNvPr id="6" name="Group 5">
            <a:extLst>
              <a:ext uri="{FF2B5EF4-FFF2-40B4-BE49-F238E27FC236}">
                <a16:creationId xmlns:a16="http://schemas.microsoft.com/office/drawing/2014/main" id="{FDFED5A0-6696-4C12-89C9-A66D07846A5E}"/>
              </a:ext>
            </a:extLst>
          </p:cNvPr>
          <p:cNvGrpSpPr/>
          <p:nvPr/>
        </p:nvGrpSpPr>
        <p:grpSpPr>
          <a:xfrm>
            <a:off x="6883550" y="4097026"/>
            <a:ext cx="4532777" cy="2017642"/>
            <a:chOff x="6752360" y="4449219"/>
            <a:chExt cx="4235064" cy="1885122"/>
          </a:xfrm>
        </p:grpSpPr>
        <p:sp>
          <p:nvSpPr>
            <p:cNvPr id="21" name="Rectangle 20">
              <a:extLst>
                <a:ext uri="{FF2B5EF4-FFF2-40B4-BE49-F238E27FC236}">
                  <a16:creationId xmlns:a16="http://schemas.microsoft.com/office/drawing/2014/main" id="{2AAB1A3D-0F38-4866-9B20-7843CF38619C}"/>
                </a:ext>
              </a:extLst>
            </p:cNvPr>
            <p:cNvSpPr/>
            <p:nvPr/>
          </p:nvSpPr>
          <p:spPr>
            <a:xfrm>
              <a:off x="6752360" y="4449219"/>
              <a:ext cx="4235064" cy="18851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App-Owns-Data Embedding for use by ISVs</a:t>
              </a:r>
            </a:p>
          </p:txBody>
        </p:sp>
        <p:sp>
          <p:nvSpPr>
            <p:cNvPr id="22" name="Rectangle 21">
              <a:extLst>
                <a:ext uri="{FF2B5EF4-FFF2-40B4-BE49-F238E27FC236}">
                  <a16:creationId xmlns:a16="http://schemas.microsoft.com/office/drawing/2014/main" id="{F7EC0EC3-1DE7-423B-92D6-EEA491ACE23E}"/>
                </a:ext>
              </a:extLst>
            </p:cNvPr>
            <p:cNvSpPr/>
            <p:nvPr/>
          </p:nvSpPr>
          <p:spPr>
            <a:xfrm>
              <a:off x="7013397" y="4617333"/>
              <a:ext cx="1338216" cy="13858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Browser</a:t>
              </a:r>
              <a:endParaRPr lang="en-US" sz="1000" dirty="0">
                <a:solidFill>
                  <a:schemeClr val="tx1"/>
                </a:solidFill>
              </a:endParaRPr>
            </a:p>
          </p:txBody>
        </p:sp>
        <p:sp>
          <p:nvSpPr>
            <p:cNvPr id="23" name="Rectangle 22">
              <a:extLst>
                <a:ext uri="{FF2B5EF4-FFF2-40B4-BE49-F238E27FC236}">
                  <a16:creationId xmlns:a16="http://schemas.microsoft.com/office/drawing/2014/main" id="{57136262-D9D5-4B29-87E7-5F293A2D8016}"/>
                </a:ext>
              </a:extLst>
            </p:cNvPr>
            <p:cNvSpPr/>
            <p:nvPr/>
          </p:nvSpPr>
          <p:spPr>
            <a:xfrm>
              <a:off x="9293984" y="4636623"/>
              <a:ext cx="1352471" cy="1318145"/>
            </a:xfrm>
            <a:prstGeom prst="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24" name="Straight Arrow Connector 23">
              <a:extLst>
                <a:ext uri="{FF2B5EF4-FFF2-40B4-BE49-F238E27FC236}">
                  <a16:creationId xmlns:a16="http://schemas.microsoft.com/office/drawing/2014/main" id="{AB1C75CC-4981-43EC-971B-AAA7467E5EEC}"/>
                </a:ext>
              </a:extLst>
            </p:cNvPr>
            <p:cNvCxnSpPr>
              <a:cxnSpLocks/>
            </p:cNvCxnSpPr>
            <p:nvPr/>
          </p:nvCxnSpPr>
          <p:spPr>
            <a:xfrm flipV="1">
              <a:off x="8328896" y="5341173"/>
              <a:ext cx="965088" cy="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1F02305-7ED3-481B-9B38-EA6748309FC5}"/>
                </a:ext>
              </a:extLst>
            </p:cNvPr>
            <p:cNvSpPr/>
            <p:nvPr/>
          </p:nvSpPr>
          <p:spPr>
            <a:xfrm>
              <a:off x="7197034" y="4887355"/>
              <a:ext cx="1027542" cy="962801"/>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err="1">
                  <a:solidFill>
                    <a:schemeClr val="tx2">
                      <a:lumMod val="90000"/>
                      <a:lumOff val="10000"/>
                    </a:schemeClr>
                  </a:solidFill>
                </a:rPr>
                <a:t>iFrame</a:t>
              </a:r>
              <a:endParaRPr lang="en-US" sz="800" dirty="0">
                <a:solidFill>
                  <a:schemeClr val="tx2">
                    <a:lumMod val="90000"/>
                    <a:lumOff val="10000"/>
                  </a:schemeClr>
                </a:solidFill>
              </a:endParaRPr>
            </a:p>
          </p:txBody>
        </p:sp>
        <p:sp>
          <p:nvSpPr>
            <p:cNvPr id="26" name="Rectangle: Rounded Corners 25">
              <a:extLst>
                <a:ext uri="{FF2B5EF4-FFF2-40B4-BE49-F238E27FC236}">
                  <a16:creationId xmlns:a16="http://schemas.microsoft.com/office/drawing/2014/main" id="{B9B0A565-D1BB-419D-839B-1896CD38FBDC}"/>
                </a:ext>
              </a:extLst>
            </p:cNvPr>
            <p:cNvSpPr/>
            <p:nvPr/>
          </p:nvSpPr>
          <p:spPr bwMode="auto">
            <a:xfrm>
              <a:off x="7350291" y="4976835"/>
              <a:ext cx="721026" cy="648736"/>
            </a:xfrm>
            <a:prstGeom prst="roundRect">
              <a:avLst/>
            </a:prstGeom>
            <a:solidFill>
              <a:srgbClr val="58005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Power BI</a:t>
              </a:r>
            </a:p>
            <a:p>
              <a:pPr algn="ctr" defTabSz="699354"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Embed Token</a:t>
              </a:r>
            </a:p>
          </p:txBody>
        </p:sp>
      </p:grpSp>
    </p:spTree>
    <p:extLst>
      <p:ext uri="{BB962C8B-B14F-4D97-AF65-F5344CB8AC3E}">
        <p14:creationId xmlns:p14="http://schemas.microsoft.com/office/powerpoint/2010/main" val="258431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C190-CAF7-439A-A5D9-0D5970338AE6}"/>
              </a:ext>
            </a:extLst>
          </p:cNvPr>
          <p:cNvSpPr>
            <a:spLocks noGrp="1"/>
          </p:cNvSpPr>
          <p:nvPr>
            <p:ph type="title"/>
          </p:nvPr>
        </p:nvSpPr>
        <p:spPr/>
        <p:txBody>
          <a:bodyPr/>
          <a:lstStyle/>
          <a:p>
            <a:r>
              <a:rPr lang="en-US" dirty="0"/>
              <a:t>User APIs versus Admin APIs</a:t>
            </a:r>
          </a:p>
        </p:txBody>
      </p:sp>
      <p:sp>
        <p:nvSpPr>
          <p:cNvPr id="3" name="Content Placeholder 2">
            <a:extLst>
              <a:ext uri="{FF2B5EF4-FFF2-40B4-BE49-F238E27FC236}">
                <a16:creationId xmlns:a16="http://schemas.microsoft.com/office/drawing/2014/main" id="{82B6E292-22F1-4E63-B283-59981D59FEAA}"/>
              </a:ext>
            </a:extLst>
          </p:cNvPr>
          <p:cNvSpPr>
            <a:spLocks noGrp="1"/>
          </p:cNvSpPr>
          <p:nvPr>
            <p:ph sz="quarter" idx="10"/>
          </p:nvPr>
        </p:nvSpPr>
        <p:spPr>
          <a:xfrm>
            <a:off x="584200" y="1219200"/>
            <a:ext cx="11018838" cy="3533275"/>
          </a:xfrm>
        </p:spPr>
        <p:txBody>
          <a:bodyPr/>
          <a:lstStyle/>
          <a:p>
            <a:r>
              <a:rPr lang="en-US" dirty="0"/>
              <a:t>Power BI User APIs (e.g. </a:t>
            </a:r>
            <a:r>
              <a:rPr lang="en-US" dirty="0" err="1"/>
              <a:t>GetGroupsAsync</a:t>
            </a:r>
            <a:r>
              <a:rPr lang="en-US" dirty="0"/>
              <a:t>)</a:t>
            </a:r>
          </a:p>
          <a:p>
            <a:pPr lvl="1"/>
            <a:r>
              <a:rPr lang="en-US" dirty="0"/>
              <a:t>provides users with access to personal workspace</a:t>
            </a:r>
          </a:p>
          <a:p>
            <a:pPr lvl="1"/>
            <a:r>
              <a:rPr lang="en-US" dirty="0"/>
              <a:t>provides users with access to app workspaces</a:t>
            </a:r>
          </a:p>
          <a:p>
            <a:pPr lvl="1"/>
            <a:r>
              <a:rPr lang="en-US" dirty="0"/>
              <a:t>provides service principal (SP) with access to app workspaces</a:t>
            </a:r>
          </a:p>
          <a:p>
            <a:pPr lvl="1"/>
            <a:endParaRPr lang="en-US" dirty="0"/>
          </a:p>
          <a:p>
            <a:r>
              <a:rPr lang="en-US" dirty="0"/>
              <a:t>Power BI Admin APIs (e.g. </a:t>
            </a:r>
            <a:r>
              <a:rPr lang="en-US" dirty="0" err="1"/>
              <a:t>GetGroupsAsAdminAsync</a:t>
            </a:r>
            <a:r>
              <a:rPr lang="en-US" dirty="0"/>
              <a:t>)</a:t>
            </a:r>
          </a:p>
          <a:p>
            <a:pPr lvl="1"/>
            <a:r>
              <a:rPr lang="en-US" dirty="0"/>
              <a:t>provides users with tenant-level access to all workspaces</a:t>
            </a:r>
          </a:p>
          <a:p>
            <a:pPr lvl="1"/>
            <a:r>
              <a:rPr lang="en-US" dirty="0"/>
              <a:t>does not currently support app-only authentication</a:t>
            </a:r>
          </a:p>
          <a:p>
            <a:pPr lvl="1"/>
            <a:r>
              <a:rPr lang="en-US" dirty="0"/>
              <a:t>Public preview for read-only access to admin API for Service principal comes in Dec 2020</a:t>
            </a:r>
          </a:p>
        </p:txBody>
      </p:sp>
    </p:spTree>
    <p:extLst>
      <p:ext uri="{BB962C8B-B14F-4D97-AF65-F5344CB8AC3E}">
        <p14:creationId xmlns:p14="http://schemas.microsoft.com/office/powerpoint/2010/main" val="100715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B16A-B64B-4F9C-AAFD-7D3E3AFB9C89}"/>
              </a:ext>
            </a:extLst>
          </p:cNvPr>
          <p:cNvSpPr>
            <a:spLocks noGrp="1"/>
          </p:cNvSpPr>
          <p:nvPr>
            <p:ph type="title"/>
          </p:nvPr>
        </p:nvSpPr>
        <p:spPr/>
        <p:txBody>
          <a:bodyPr/>
          <a:lstStyle/>
          <a:p>
            <a:r>
              <a:rPr lang="en-US" dirty="0"/>
              <a:t>Calling into the Power BI Admin API</a:t>
            </a:r>
          </a:p>
        </p:txBody>
      </p:sp>
      <p:sp>
        <p:nvSpPr>
          <p:cNvPr id="4" name="Content Placeholder 3">
            <a:extLst>
              <a:ext uri="{FF2B5EF4-FFF2-40B4-BE49-F238E27FC236}">
                <a16:creationId xmlns:a16="http://schemas.microsoft.com/office/drawing/2014/main" id="{72118434-06A3-4EB0-B226-E372FD8D26F7}"/>
              </a:ext>
            </a:extLst>
          </p:cNvPr>
          <p:cNvSpPr>
            <a:spLocks noGrp="1"/>
          </p:cNvSpPr>
          <p:nvPr>
            <p:ph type="body" sz="quarter" idx="10"/>
          </p:nvPr>
        </p:nvSpPr>
        <p:spPr/>
        <p:txBody>
          <a:bodyPr>
            <a:normAutofit/>
          </a:bodyPr>
          <a:lstStyle/>
          <a:p>
            <a:r>
              <a:rPr lang="en-US" sz="2400" dirty="0"/>
              <a:t>Admin API exposed using </a:t>
            </a:r>
            <a:r>
              <a:rPr lang="en-US" sz="1800" b="1" dirty="0" err="1">
                <a:latin typeface="Lucida Console" panose="020B0609040504020204" pitchFamily="49" charset="0"/>
              </a:rPr>
              <a:t>AsAdmin</a:t>
            </a:r>
            <a:r>
              <a:rPr lang="en-US" sz="2400" dirty="0"/>
              <a:t> methods</a:t>
            </a:r>
          </a:p>
          <a:p>
            <a:pPr lvl="1"/>
            <a:r>
              <a:rPr lang="en-US" dirty="0"/>
              <a:t>Example: </a:t>
            </a:r>
          </a:p>
          <a:p>
            <a:pPr lvl="1"/>
            <a:r>
              <a:rPr lang="en-US" dirty="0"/>
              <a:t>Makes it possible to access every workspace in current tenant</a:t>
            </a:r>
          </a:p>
          <a:p>
            <a:pPr lvl="1"/>
            <a:r>
              <a:rPr lang="en-US" dirty="0"/>
              <a:t>Requires access token for user who is tenant or Power BI admin</a:t>
            </a:r>
          </a:p>
          <a:p>
            <a:pPr lvl="1"/>
            <a:r>
              <a:rPr lang="en-US" dirty="0"/>
              <a:t>Not supported when calling as service principal with app-only token</a:t>
            </a:r>
          </a:p>
        </p:txBody>
      </p:sp>
      <p:pic>
        <p:nvPicPr>
          <p:cNvPr id="3" name="Picture 2">
            <a:extLst>
              <a:ext uri="{FF2B5EF4-FFF2-40B4-BE49-F238E27FC236}">
                <a16:creationId xmlns:a16="http://schemas.microsoft.com/office/drawing/2014/main" id="{81A61FC5-3AC2-4F75-8BDA-9EAAC70FD922}"/>
              </a:ext>
            </a:extLst>
          </p:cNvPr>
          <p:cNvPicPr>
            <a:picLocks noChangeAspect="1"/>
          </p:cNvPicPr>
          <p:nvPr/>
        </p:nvPicPr>
        <p:blipFill>
          <a:blip r:embed="rId2"/>
          <a:stretch>
            <a:fillRect/>
          </a:stretch>
        </p:blipFill>
        <p:spPr>
          <a:xfrm>
            <a:off x="859094" y="3521288"/>
            <a:ext cx="8153400" cy="2879512"/>
          </a:xfrm>
          <a:prstGeom prst="rect">
            <a:avLst/>
          </a:prstGeom>
          <a:ln>
            <a:solidFill>
              <a:schemeClr val="tx1"/>
            </a:solidFill>
          </a:ln>
        </p:spPr>
      </p:pic>
      <p:pic>
        <p:nvPicPr>
          <p:cNvPr id="5" name="Picture 4">
            <a:extLst>
              <a:ext uri="{FF2B5EF4-FFF2-40B4-BE49-F238E27FC236}">
                <a16:creationId xmlns:a16="http://schemas.microsoft.com/office/drawing/2014/main" id="{B56333ED-C7AF-4117-A0AC-3F6DDAD0FFD3}"/>
              </a:ext>
            </a:extLst>
          </p:cNvPr>
          <p:cNvPicPr>
            <a:picLocks noChangeAspect="1"/>
          </p:cNvPicPr>
          <p:nvPr/>
        </p:nvPicPr>
        <p:blipFill rotWithShape="1">
          <a:blip r:embed="rId2"/>
          <a:srcRect l="18773" t="62187" r="29825" b="32520"/>
          <a:stretch/>
        </p:blipFill>
        <p:spPr>
          <a:xfrm>
            <a:off x="1861988" y="1943831"/>
            <a:ext cx="6286497" cy="228600"/>
          </a:xfrm>
          <a:prstGeom prst="rect">
            <a:avLst/>
          </a:prstGeom>
          <a:ln>
            <a:noFill/>
          </a:ln>
        </p:spPr>
      </p:pic>
    </p:spTree>
    <p:extLst>
      <p:ext uri="{BB962C8B-B14F-4D97-AF65-F5344CB8AC3E}">
        <p14:creationId xmlns:p14="http://schemas.microsoft.com/office/powerpoint/2010/main" val="3231704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22A959C-2105-4703-B47D-A9F3F0BF07EA}"/>
              </a:ext>
            </a:extLst>
          </p:cNvPr>
          <p:cNvSpPr/>
          <p:nvPr/>
        </p:nvSpPr>
        <p:spPr>
          <a:xfrm>
            <a:off x="1108364" y="3023755"/>
            <a:ext cx="8077200" cy="3088430"/>
          </a:xfrm>
          <a:prstGeom prst="rect">
            <a:avLst/>
          </a:prstGeom>
          <a:solidFill>
            <a:schemeClr val="bg1">
              <a:lumMod val="8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2">
                  <a:lumMod val="20000"/>
                  <a:lumOff val="80000"/>
                </a:schemeClr>
              </a:solidFill>
            </a:endParaRP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App-only Access Control</a:t>
            </a:r>
          </a:p>
        </p:txBody>
      </p:sp>
      <p:sp>
        <p:nvSpPr>
          <p:cNvPr id="30" name="Content Placeholder 29">
            <a:extLst>
              <a:ext uri="{FF2B5EF4-FFF2-40B4-BE49-F238E27FC236}">
                <a16:creationId xmlns:a16="http://schemas.microsoft.com/office/drawing/2014/main" id="{15F94E70-0D69-4590-91A4-131DCF607C71}"/>
              </a:ext>
            </a:extLst>
          </p:cNvPr>
          <p:cNvSpPr>
            <a:spLocks noGrp="1"/>
          </p:cNvSpPr>
          <p:nvPr>
            <p:ph sz="quarter" idx="10"/>
          </p:nvPr>
        </p:nvSpPr>
        <p:spPr>
          <a:xfrm>
            <a:off x="584200" y="1219200"/>
            <a:ext cx="11018838" cy="2055947"/>
          </a:xfrm>
        </p:spPr>
        <p:txBody>
          <a:bodyPr/>
          <a:lstStyle/>
          <a:p>
            <a:r>
              <a:rPr lang="en-US" dirty="0"/>
              <a:t>Service Principal used to configure access control</a:t>
            </a:r>
          </a:p>
          <a:p>
            <a:pPr lvl="1"/>
            <a:r>
              <a:rPr lang="en-US" dirty="0"/>
              <a:t>Requires the use of v2 app workspaces</a:t>
            </a:r>
          </a:p>
          <a:p>
            <a:pPr lvl="1"/>
            <a:r>
              <a:rPr lang="en-US" dirty="0"/>
              <a:t>Service principal must be added to app workspaces as admin or member</a:t>
            </a:r>
          </a:p>
          <a:p>
            <a:pPr lvl="1"/>
            <a:r>
              <a:rPr lang="en-US" dirty="0"/>
              <a:t>Access control </a:t>
            </a:r>
            <a:r>
              <a:rPr lang="en-US" u="sng" dirty="0"/>
              <a:t>NOT</a:t>
            </a:r>
            <a:r>
              <a:rPr lang="en-US" dirty="0"/>
              <a:t> based on Azure AD permissions</a:t>
            </a:r>
          </a:p>
          <a:p>
            <a:endParaRPr lang="en-US" dirty="0"/>
          </a:p>
        </p:txBody>
      </p:sp>
      <p:sp>
        <p:nvSpPr>
          <p:cNvPr id="20" name="Rectangle 19">
            <a:extLst>
              <a:ext uri="{FF2B5EF4-FFF2-40B4-BE49-F238E27FC236}">
                <a16:creationId xmlns:a16="http://schemas.microsoft.com/office/drawing/2014/main" id="{3D25BFD1-6323-4635-9C46-2F47B2468BAD}"/>
              </a:ext>
            </a:extLst>
          </p:cNvPr>
          <p:cNvSpPr/>
          <p:nvPr/>
        </p:nvSpPr>
        <p:spPr>
          <a:xfrm>
            <a:off x="1260765" y="4282565"/>
            <a:ext cx="1580959" cy="7223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App 1</a:t>
            </a:r>
            <a:br>
              <a:rPr lang="en-US" sz="1400" dirty="0">
                <a:solidFill>
                  <a:schemeClr val="bg1"/>
                </a:solidFill>
              </a:rPr>
            </a:br>
            <a:r>
              <a:rPr lang="en-US" sz="1400" dirty="0">
                <a:solidFill>
                  <a:schemeClr val="bg1"/>
                </a:solidFill>
              </a:rPr>
              <a:t>Service Principal</a:t>
            </a:r>
          </a:p>
        </p:txBody>
      </p:sp>
      <p:sp>
        <p:nvSpPr>
          <p:cNvPr id="13" name="Rectangle 12">
            <a:extLst>
              <a:ext uri="{FF2B5EF4-FFF2-40B4-BE49-F238E27FC236}">
                <a16:creationId xmlns:a16="http://schemas.microsoft.com/office/drawing/2014/main" id="{5508BAE2-2DE4-4F20-A4F1-F2F7BD1DB0C0}"/>
              </a:ext>
            </a:extLst>
          </p:cNvPr>
          <p:cNvSpPr/>
          <p:nvPr/>
        </p:nvSpPr>
        <p:spPr>
          <a:xfrm>
            <a:off x="7014235" y="4624125"/>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2</a:t>
            </a:r>
            <a:endParaRPr lang="en-US" sz="1400" b="1" dirty="0">
              <a:solidFill>
                <a:schemeClr val="tx1"/>
              </a:solidFill>
              <a:latin typeface="Lucida Console" panose="020B0609040504020204" pitchFamily="49" charset="0"/>
            </a:endParaRPr>
          </a:p>
        </p:txBody>
      </p:sp>
      <p:sp>
        <p:nvSpPr>
          <p:cNvPr id="16" name="Rectangle 15">
            <a:extLst>
              <a:ext uri="{FF2B5EF4-FFF2-40B4-BE49-F238E27FC236}">
                <a16:creationId xmlns:a16="http://schemas.microsoft.com/office/drawing/2014/main" id="{A30A522D-1B5A-45C2-A2D3-06105D03608E}"/>
              </a:ext>
            </a:extLst>
          </p:cNvPr>
          <p:cNvSpPr/>
          <p:nvPr/>
        </p:nvSpPr>
        <p:spPr>
          <a:xfrm>
            <a:off x="7014235" y="3176326"/>
            <a:ext cx="19812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App Workspace 1</a:t>
            </a:r>
            <a:endParaRPr lang="en-US" sz="1400" b="1" dirty="0">
              <a:solidFill>
                <a:schemeClr val="tx1"/>
              </a:solidFill>
              <a:latin typeface="Lucida Console" panose="020B0609040504020204" pitchFamily="49" charset="0"/>
            </a:endParaRPr>
          </a:p>
        </p:txBody>
      </p:sp>
      <p:grpSp>
        <p:nvGrpSpPr>
          <p:cNvPr id="2" name="Group 1">
            <a:extLst>
              <a:ext uri="{FF2B5EF4-FFF2-40B4-BE49-F238E27FC236}">
                <a16:creationId xmlns:a16="http://schemas.microsoft.com/office/drawing/2014/main" id="{4F25D165-6575-493E-9871-5A11201555EF}"/>
              </a:ext>
            </a:extLst>
          </p:cNvPr>
          <p:cNvGrpSpPr/>
          <p:nvPr/>
        </p:nvGrpSpPr>
        <p:grpSpPr>
          <a:xfrm>
            <a:off x="7166635" y="3557327"/>
            <a:ext cx="1676401" cy="2229405"/>
            <a:chOff x="6744070" y="3962571"/>
            <a:chExt cx="1676401" cy="2229405"/>
          </a:xfrm>
        </p:grpSpPr>
        <p:sp>
          <p:nvSpPr>
            <p:cNvPr id="15" name="Rectangle: Rounded Corners 14">
              <a:extLst>
                <a:ext uri="{FF2B5EF4-FFF2-40B4-BE49-F238E27FC236}">
                  <a16:creationId xmlns:a16="http://schemas.microsoft.com/office/drawing/2014/main" id="{11FA085F-EE73-473A-9CF4-9E71EF450CA2}"/>
                </a:ext>
              </a:extLst>
            </p:cNvPr>
            <p:cNvSpPr/>
            <p:nvPr/>
          </p:nvSpPr>
          <p:spPr>
            <a:xfrm>
              <a:off x="6744070" y="5410370"/>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8" name="Rectangle: Rounded Corners 17">
              <a:extLst>
                <a:ext uri="{FF2B5EF4-FFF2-40B4-BE49-F238E27FC236}">
                  <a16:creationId xmlns:a16="http://schemas.microsoft.com/office/drawing/2014/main" id="{458D11B6-F3AF-42D3-9E47-1DF68277BAEA}"/>
                </a:ext>
              </a:extLst>
            </p:cNvPr>
            <p:cNvSpPr/>
            <p:nvPr/>
          </p:nvSpPr>
          <p:spPr>
            <a:xfrm>
              <a:off x="6744070" y="3962571"/>
              <a:ext cx="1676401"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grpSp>
      <p:sp>
        <p:nvSpPr>
          <p:cNvPr id="22" name="Rectangle 21">
            <a:extLst>
              <a:ext uri="{FF2B5EF4-FFF2-40B4-BE49-F238E27FC236}">
                <a16:creationId xmlns:a16="http://schemas.microsoft.com/office/drawing/2014/main" id="{E2DB5816-E984-433D-B1A0-7117BF85320A}"/>
              </a:ext>
            </a:extLst>
          </p:cNvPr>
          <p:cNvSpPr/>
          <p:nvPr/>
        </p:nvSpPr>
        <p:spPr>
          <a:xfrm>
            <a:off x="4537365" y="3990851"/>
            <a:ext cx="1447800" cy="1295400"/>
          </a:xfrm>
          <a:prstGeom prst="rect">
            <a:avLst/>
          </a:prstGeom>
          <a:solidFill>
            <a:srgbClr val="008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Power BI Service</a:t>
            </a:r>
          </a:p>
        </p:txBody>
      </p:sp>
      <p:cxnSp>
        <p:nvCxnSpPr>
          <p:cNvPr id="9" name="Straight Arrow Connector 8">
            <a:extLst>
              <a:ext uri="{FF2B5EF4-FFF2-40B4-BE49-F238E27FC236}">
                <a16:creationId xmlns:a16="http://schemas.microsoft.com/office/drawing/2014/main" id="{6F74B9BD-1ED9-45DE-A2E9-22CA57546DA1}"/>
              </a:ext>
            </a:extLst>
          </p:cNvPr>
          <p:cNvCxnSpPr>
            <a:cxnSpLocks/>
            <a:stCxn id="20" idx="3"/>
            <a:endCxn id="22" idx="1"/>
          </p:cNvCxnSpPr>
          <p:nvPr/>
        </p:nvCxnSpPr>
        <p:spPr>
          <a:xfrm flipV="1">
            <a:off x="2841723" y="4638552"/>
            <a:ext cx="1695642" cy="5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77A48C-62BD-4BEA-BE92-0AF72C16DECA}"/>
              </a:ext>
            </a:extLst>
          </p:cNvPr>
          <p:cNvCxnSpPr>
            <a:cxnSpLocks/>
            <a:stCxn id="22" idx="3"/>
            <a:endCxn id="16" idx="1"/>
          </p:cNvCxnSpPr>
          <p:nvPr/>
        </p:nvCxnSpPr>
        <p:spPr>
          <a:xfrm flipV="1">
            <a:off x="5985165" y="3824027"/>
            <a:ext cx="1029070" cy="814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96B910-2B64-4EEA-BDB5-FAF6613E7275}"/>
              </a:ext>
            </a:extLst>
          </p:cNvPr>
          <p:cNvCxnSpPr>
            <a:cxnSpLocks/>
            <a:stCxn id="22" idx="3"/>
            <a:endCxn id="13" idx="1"/>
          </p:cNvCxnSpPr>
          <p:nvPr/>
        </p:nvCxnSpPr>
        <p:spPr>
          <a:xfrm>
            <a:off x="5985165" y="4638551"/>
            <a:ext cx="1029070" cy="633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E5CF60D-2846-4905-A1DA-3C8804BCCC5F}"/>
              </a:ext>
            </a:extLst>
          </p:cNvPr>
          <p:cNvSpPr/>
          <p:nvPr/>
        </p:nvSpPr>
        <p:spPr>
          <a:xfrm>
            <a:off x="3241965" y="4424377"/>
            <a:ext cx="838200" cy="490122"/>
          </a:xfrm>
          <a:prstGeom prst="roundRect">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App-only Access Token</a:t>
            </a:r>
          </a:p>
        </p:txBody>
      </p:sp>
    </p:spTree>
    <p:extLst>
      <p:ext uri="{BB962C8B-B14F-4D97-AF65-F5344CB8AC3E}">
        <p14:creationId xmlns:p14="http://schemas.microsoft.com/office/powerpoint/2010/main" val="222126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42F24-3F5A-4F4C-9BEA-6A5D17E21CE1}"/>
              </a:ext>
            </a:extLst>
          </p:cNvPr>
          <p:cNvSpPr/>
          <p:nvPr/>
        </p:nvSpPr>
        <p:spPr>
          <a:xfrm>
            <a:off x="5867400" y="4267200"/>
            <a:ext cx="2541362" cy="2286000"/>
          </a:xfrm>
          <a:prstGeom prst="rect">
            <a:avLst/>
          </a:prstGeom>
          <a:solidFill>
            <a:schemeClr val="bg2">
              <a:lumMod val="90000"/>
            </a:schemeClr>
          </a:solidFill>
          <a:ln w="3175">
            <a:solidFill>
              <a:srgbClr val="9F00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50000"/>
                  </a:schemeClr>
                </a:solidFill>
              </a:rPr>
              <a:t>These serviced principals now have access to the User APIs</a:t>
            </a:r>
          </a:p>
        </p:txBody>
      </p:sp>
      <p:sp>
        <p:nvSpPr>
          <p:cNvPr id="4" name="Title 3">
            <a:extLst>
              <a:ext uri="{FF2B5EF4-FFF2-40B4-BE49-F238E27FC236}">
                <a16:creationId xmlns:a16="http://schemas.microsoft.com/office/drawing/2014/main" id="{322D8925-2467-4093-8971-660FEA99827B}"/>
              </a:ext>
            </a:extLst>
          </p:cNvPr>
          <p:cNvSpPr>
            <a:spLocks noGrp="1"/>
          </p:cNvSpPr>
          <p:nvPr>
            <p:ph type="title"/>
          </p:nvPr>
        </p:nvSpPr>
        <p:spPr/>
        <p:txBody>
          <a:bodyPr/>
          <a:lstStyle/>
          <a:p>
            <a:r>
              <a:rPr lang="en-US" dirty="0"/>
              <a:t>Tenant Setup</a:t>
            </a:r>
          </a:p>
        </p:txBody>
      </p:sp>
      <p:pic>
        <p:nvPicPr>
          <p:cNvPr id="2" name="Picture 1">
            <a:extLst>
              <a:ext uri="{FF2B5EF4-FFF2-40B4-BE49-F238E27FC236}">
                <a16:creationId xmlns:a16="http://schemas.microsoft.com/office/drawing/2014/main" id="{142CD983-3F89-410F-8EC8-EDB904D2E37C}"/>
              </a:ext>
            </a:extLst>
          </p:cNvPr>
          <p:cNvPicPr>
            <a:picLocks noChangeAspect="1"/>
          </p:cNvPicPr>
          <p:nvPr/>
        </p:nvPicPr>
        <p:blipFill rotWithShape="1">
          <a:blip r:embed="rId2"/>
          <a:srcRect l="20000" t="7076"/>
          <a:stretch/>
        </p:blipFill>
        <p:spPr>
          <a:xfrm>
            <a:off x="2031072" y="1193583"/>
            <a:ext cx="4064929" cy="2566649"/>
          </a:xfrm>
          <a:prstGeom prst="rect">
            <a:avLst/>
          </a:prstGeom>
          <a:ln>
            <a:solidFill>
              <a:schemeClr val="tx1">
                <a:lumMod val="50000"/>
                <a:lumOff val="50000"/>
              </a:schemeClr>
            </a:solidFill>
          </a:ln>
        </p:spPr>
      </p:pic>
      <p:grpSp>
        <p:nvGrpSpPr>
          <p:cNvPr id="12" name="Group 11">
            <a:extLst>
              <a:ext uri="{FF2B5EF4-FFF2-40B4-BE49-F238E27FC236}">
                <a16:creationId xmlns:a16="http://schemas.microsoft.com/office/drawing/2014/main" id="{6816DE83-8F39-4E45-BA80-1F09F34DF1DB}"/>
              </a:ext>
            </a:extLst>
          </p:cNvPr>
          <p:cNvGrpSpPr/>
          <p:nvPr/>
        </p:nvGrpSpPr>
        <p:grpSpPr>
          <a:xfrm>
            <a:off x="2031071" y="4267201"/>
            <a:ext cx="3044828" cy="1879093"/>
            <a:chOff x="507071" y="4267200"/>
            <a:chExt cx="3044828" cy="1879093"/>
          </a:xfrm>
        </p:grpSpPr>
        <p:sp>
          <p:nvSpPr>
            <p:cNvPr id="5" name="Rectangle 4">
              <a:extLst>
                <a:ext uri="{FF2B5EF4-FFF2-40B4-BE49-F238E27FC236}">
                  <a16:creationId xmlns:a16="http://schemas.microsoft.com/office/drawing/2014/main" id="{367CD4B7-7960-4817-B9C7-9ED75CBA76CC}"/>
                </a:ext>
              </a:extLst>
            </p:cNvPr>
            <p:cNvSpPr/>
            <p:nvPr/>
          </p:nvSpPr>
          <p:spPr>
            <a:xfrm>
              <a:off x="507071" y="4267200"/>
              <a:ext cx="3044828" cy="1879093"/>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Your Power BI Tenant</a:t>
              </a:r>
            </a:p>
          </p:txBody>
        </p:sp>
        <p:sp>
          <p:nvSpPr>
            <p:cNvPr id="8" name="Rectangle 7">
              <a:extLst>
                <a:ext uri="{FF2B5EF4-FFF2-40B4-BE49-F238E27FC236}">
                  <a16:creationId xmlns:a16="http://schemas.microsoft.com/office/drawing/2014/main" id="{8BB818E4-7E97-444F-B43F-DD0BB693B5C5}"/>
                </a:ext>
              </a:extLst>
            </p:cNvPr>
            <p:cNvSpPr/>
            <p:nvPr/>
          </p:nvSpPr>
          <p:spPr>
            <a:xfrm>
              <a:off x="783873" y="4723169"/>
              <a:ext cx="2491223" cy="1284723"/>
            </a:xfrm>
            <a:prstGeom prst="rect">
              <a:avLst/>
            </a:prstGeom>
            <a:solidFill>
              <a:schemeClr val="accent3">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Enabled</a:t>
              </a:r>
            </a:p>
            <a:p>
              <a:pPr algn="ctr"/>
              <a:r>
                <a:rPr lang="en-US" sz="1400" dirty="0"/>
                <a:t>Service Principals</a:t>
              </a:r>
            </a:p>
          </p:txBody>
        </p:sp>
        <p:sp>
          <p:nvSpPr>
            <p:cNvPr id="6" name="Rectangle 5">
              <a:extLst>
                <a:ext uri="{FF2B5EF4-FFF2-40B4-BE49-F238E27FC236}">
                  <a16:creationId xmlns:a16="http://schemas.microsoft.com/office/drawing/2014/main" id="{181124E7-5215-4826-BA7B-C0A51FF1AC21}"/>
                </a:ext>
              </a:extLst>
            </p:cNvPr>
            <p:cNvSpPr/>
            <p:nvPr/>
          </p:nvSpPr>
          <p:spPr>
            <a:xfrm>
              <a:off x="918485" y="5315885"/>
              <a:ext cx="2223216" cy="484405"/>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Group</a:t>
              </a:r>
            </a:p>
            <a:p>
              <a:pPr algn="ctr"/>
              <a:r>
                <a:rPr lang="en-US" sz="900" b="1" dirty="0">
                  <a:solidFill>
                    <a:schemeClr val="tx1"/>
                  </a:solidFill>
                  <a:latin typeface="Lucida Console" panose="020B0609040504020204" pitchFamily="49" charset="0"/>
                </a:rPr>
                <a:t>Power BI Apps</a:t>
              </a:r>
              <a:endParaRPr lang="en-US" sz="1100" b="1" dirty="0">
                <a:solidFill>
                  <a:schemeClr val="tx1"/>
                </a:solidFill>
                <a:latin typeface="Lucida Console" panose="020B0609040504020204" pitchFamily="49" charset="0"/>
              </a:endParaRPr>
            </a:p>
          </p:txBody>
        </p:sp>
      </p:grpSp>
      <p:grpSp>
        <p:nvGrpSpPr>
          <p:cNvPr id="13" name="Group 12">
            <a:extLst>
              <a:ext uri="{FF2B5EF4-FFF2-40B4-BE49-F238E27FC236}">
                <a16:creationId xmlns:a16="http://schemas.microsoft.com/office/drawing/2014/main" id="{BAB31C6C-34A9-4574-AA7E-F3BF56797826}"/>
              </a:ext>
            </a:extLst>
          </p:cNvPr>
          <p:cNvGrpSpPr/>
          <p:nvPr/>
        </p:nvGrpSpPr>
        <p:grpSpPr>
          <a:xfrm>
            <a:off x="4665702" y="4851123"/>
            <a:ext cx="3463327" cy="1413926"/>
            <a:chOff x="3141701" y="4851123"/>
            <a:chExt cx="3463327" cy="1413926"/>
          </a:xfrm>
        </p:grpSpPr>
        <p:sp>
          <p:nvSpPr>
            <p:cNvPr id="19" name="Rectangle 18">
              <a:extLst>
                <a:ext uri="{FF2B5EF4-FFF2-40B4-BE49-F238E27FC236}">
                  <a16:creationId xmlns:a16="http://schemas.microsoft.com/office/drawing/2014/main" id="{332AA231-5788-4429-8299-32E017720702}"/>
                </a:ext>
              </a:extLst>
            </p:cNvPr>
            <p:cNvSpPr/>
            <p:nvPr/>
          </p:nvSpPr>
          <p:spPr>
            <a:xfrm>
              <a:off x="4648200" y="5349291"/>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2</a:t>
              </a:r>
              <a:endParaRPr lang="en-US" sz="1100" b="1" dirty="0">
                <a:solidFill>
                  <a:schemeClr val="bg1"/>
                </a:solidFill>
                <a:latin typeface="Lucida Console" panose="020B0609040504020204" pitchFamily="49" charset="0"/>
              </a:endParaRPr>
            </a:p>
          </p:txBody>
        </p:sp>
        <p:sp>
          <p:nvSpPr>
            <p:cNvPr id="20" name="Rectangle 19">
              <a:extLst>
                <a:ext uri="{FF2B5EF4-FFF2-40B4-BE49-F238E27FC236}">
                  <a16:creationId xmlns:a16="http://schemas.microsoft.com/office/drawing/2014/main" id="{3D25BFD1-6323-4635-9C46-2F47B2468BAD}"/>
                </a:ext>
              </a:extLst>
            </p:cNvPr>
            <p:cNvSpPr/>
            <p:nvPr/>
          </p:nvSpPr>
          <p:spPr>
            <a:xfrm>
              <a:off x="4661546" y="4851123"/>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1</a:t>
              </a:r>
              <a:endParaRPr lang="en-US" sz="1100" b="1" dirty="0">
                <a:solidFill>
                  <a:schemeClr val="bg1"/>
                </a:solidFill>
                <a:latin typeface="Lucida Console" panose="020B0609040504020204" pitchFamily="49" charset="0"/>
              </a:endParaRPr>
            </a:p>
          </p:txBody>
        </p:sp>
        <p:sp>
          <p:nvSpPr>
            <p:cNvPr id="21" name="Rectangle 20">
              <a:extLst>
                <a:ext uri="{FF2B5EF4-FFF2-40B4-BE49-F238E27FC236}">
                  <a16:creationId xmlns:a16="http://schemas.microsoft.com/office/drawing/2014/main" id="{288CEDD8-2DB7-4E2E-B769-40F08DCB9C54}"/>
                </a:ext>
              </a:extLst>
            </p:cNvPr>
            <p:cNvSpPr/>
            <p:nvPr/>
          </p:nvSpPr>
          <p:spPr>
            <a:xfrm>
              <a:off x="4661546" y="5847459"/>
              <a:ext cx="1943482" cy="41759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Service Principal</a:t>
              </a:r>
            </a:p>
            <a:p>
              <a:pPr algn="ctr"/>
              <a:r>
                <a:rPr lang="en-US" sz="900" b="1" dirty="0">
                  <a:solidFill>
                    <a:schemeClr val="bg1"/>
                  </a:solidFill>
                  <a:latin typeface="Lucida Console" panose="020B0609040504020204" pitchFamily="49" charset="0"/>
                </a:rPr>
                <a:t>Application 3</a:t>
              </a:r>
              <a:endParaRPr lang="en-US" sz="1100" b="1" dirty="0">
                <a:solidFill>
                  <a:schemeClr val="bg1"/>
                </a:solidFill>
                <a:latin typeface="Lucida Console" panose="020B0609040504020204" pitchFamily="49" charset="0"/>
              </a:endParaRPr>
            </a:p>
          </p:txBody>
        </p:sp>
        <p:cxnSp>
          <p:nvCxnSpPr>
            <p:cNvPr id="7" name="Straight Arrow Connector 6">
              <a:extLst>
                <a:ext uri="{FF2B5EF4-FFF2-40B4-BE49-F238E27FC236}">
                  <a16:creationId xmlns:a16="http://schemas.microsoft.com/office/drawing/2014/main" id="{ACA286EB-ACFB-432E-9DEE-B76AB1776188}"/>
                </a:ext>
              </a:extLst>
            </p:cNvPr>
            <p:cNvCxnSpPr>
              <a:cxnSpLocks/>
              <a:endCxn id="20" idx="1"/>
            </p:cNvCxnSpPr>
            <p:nvPr/>
          </p:nvCxnSpPr>
          <p:spPr>
            <a:xfrm flipV="1">
              <a:off x="3166302" y="5059918"/>
              <a:ext cx="1495244" cy="49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B4CADA-F307-45E8-90A8-B773EB58204F}"/>
                </a:ext>
              </a:extLst>
            </p:cNvPr>
            <p:cNvCxnSpPr>
              <a:cxnSpLocks/>
              <a:stCxn id="6" idx="3"/>
              <a:endCxn id="19" idx="1"/>
            </p:cNvCxnSpPr>
            <p:nvPr/>
          </p:nvCxnSpPr>
          <p:spPr>
            <a:xfrm flipV="1">
              <a:off x="3141701" y="5558086"/>
              <a:ext cx="150649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21E74-CACE-4783-8680-D82EA022B106}"/>
                </a:ext>
              </a:extLst>
            </p:cNvPr>
            <p:cNvCxnSpPr>
              <a:cxnSpLocks/>
              <a:stCxn id="6" idx="3"/>
              <a:endCxn id="21" idx="1"/>
            </p:cNvCxnSpPr>
            <p:nvPr/>
          </p:nvCxnSpPr>
          <p:spPr>
            <a:xfrm>
              <a:off x="3141701" y="5558088"/>
              <a:ext cx="1519845" cy="49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Arrow: Right 8">
            <a:extLst>
              <a:ext uri="{FF2B5EF4-FFF2-40B4-BE49-F238E27FC236}">
                <a16:creationId xmlns:a16="http://schemas.microsoft.com/office/drawing/2014/main" id="{46718F0E-58CC-47B7-83C7-9539EB8AA851}"/>
              </a:ext>
            </a:extLst>
          </p:cNvPr>
          <p:cNvSpPr/>
          <p:nvPr/>
        </p:nvSpPr>
        <p:spPr>
          <a:xfrm>
            <a:off x="3136950" y="2463306"/>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8F223A-237E-4414-9E2C-658B6064AF73}"/>
              </a:ext>
            </a:extLst>
          </p:cNvPr>
          <p:cNvSpPr/>
          <p:nvPr/>
        </p:nvSpPr>
        <p:spPr>
          <a:xfrm>
            <a:off x="3146737" y="3303603"/>
            <a:ext cx="304800" cy="228600"/>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8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A6C4-6F40-424E-AE18-DE816441FBD0}"/>
              </a:ext>
            </a:extLst>
          </p:cNvPr>
          <p:cNvSpPr>
            <a:spLocks noGrp="1"/>
          </p:cNvSpPr>
          <p:nvPr>
            <p:ph type="title"/>
          </p:nvPr>
        </p:nvSpPr>
        <p:spPr/>
        <p:txBody>
          <a:bodyPr/>
          <a:lstStyle/>
          <a:p>
            <a:r>
              <a:rPr lang="en-US" dirty="0"/>
              <a:t>App-only Access with PBI Service API</a:t>
            </a:r>
          </a:p>
        </p:txBody>
      </p:sp>
      <p:sp>
        <p:nvSpPr>
          <p:cNvPr id="3" name="Content Placeholder 2">
            <a:extLst>
              <a:ext uri="{FF2B5EF4-FFF2-40B4-BE49-F238E27FC236}">
                <a16:creationId xmlns:a16="http://schemas.microsoft.com/office/drawing/2014/main" id="{06C9A533-9E23-4621-9022-DD8F0DBBF0E7}"/>
              </a:ext>
            </a:extLst>
          </p:cNvPr>
          <p:cNvSpPr>
            <a:spLocks noGrp="1"/>
          </p:cNvSpPr>
          <p:nvPr>
            <p:ph sz="quarter" idx="10"/>
          </p:nvPr>
        </p:nvSpPr>
        <p:spPr/>
        <p:txBody>
          <a:bodyPr/>
          <a:lstStyle/>
          <a:p>
            <a:r>
              <a:rPr lang="en-US" dirty="0"/>
              <a:t>Service Principal added to workspace as admin</a:t>
            </a:r>
          </a:p>
          <a:p>
            <a:pPr lvl="1"/>
            <a:r>
              <a:rPr lang="en-US" dirty="0"/>
              <a:t>Only works with v2 app workspaces</a:t>
            </a:r>
          </a:p>
          <a:p>
            <a:pPr lvl="1"/>
            <a:r>
              <a:rPr lang="en-US" dirty="0"/>
              <a:t>Provides full workspace access to service principal</a:t>
            </a:r>
          </a:p>
        </p:txBody>
      </p:sp>
      <p:sp>
        <p:nvSpPr>
          <p:cNvPr id="4" name="Rectangle 3">
            <a:extLst>
              <a:ext uri="{FF2B5EF4-FFF2-40B4-BE49-F238E27FC236}">
                <a16:creationId xmlns:a16="http://schemas.microsoft.com/office/drawing/2014/main" id="{DBAB79D2-744E-4255-B90C-3E4C7C202983}"/>
              </a:ext>
            </a:extLst>
          </p:cNvPr>
          <p:cNvSpPr/>
          <p:nvPr/>
        </p:nvSpPr>
        <p:spPr>
          <a:xfrm>
            <a:off x="1322439" y="4488426"/>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2</a:t>
            </a:r>
            <a:endParaRPr lang="en-US" sz="1600" b="1" dirty="0">
              <a:solidFill>
                <a:schemeClr val="tx1"/>
              </a:solidFill>
              <a:latin typeface="Lucida Console" panose="020B0609040504020204" pitchFamily="49" charset="0"/>
            </a:endParaRPr>
          </a:p>
        </p:txBody>
      </p:sp>
      <p:sp>
        <p:nvSpPr>
          <p:cNvPr id="7" name="Rectangle: Rounded Corners 6">
            <a:extLst>
              <a:ext uri="{FF2B5EF4-FFF2-40B4-BE49-F238E27FC236}">
                <a16:creationId xmlns:a16="http://schemas.microsoft.com/office/drawing/2014/main" id="{CBF901D4-6E88-4B4D-A131-3F6491550329}"/>
              </a:ext>
            </a:extLst>
          </p:cNvPr>
          <p:cNvSpPr/>
          <p:nvPr/>
        </p:nvSpPr>
        <p:spPr>
          <a:xfrm>
            <a:off x="1474838" y="4869426"/>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App 1 Service Principal</a:t>
            </a:r>
          </a:p>
          <a:p>
            <a:pPr marL="171450" indent="-171450">
              <a:buFont typeface="Arial" panose="020B0604020202020204" pitchFamily="34" charset="0"/>
              <a:buChar char="•"/>
            </a:pPr>
            <a:r>
              <a:rPr lang="en-US" sz="900" dirty="0"/>
              <a:t>App 2 Service Principal</a:t>
            </a:r>
          </a:p>
        </p:txBody>
      </p:sp>
      <p:sp>
        <p:nvSpPr>
          <p:cNvPr id="12" name="Rectangle 11">
            <a:extLst>
              <a:ext uri="{FF2B5EF4-FFF2-40B4-BE49-F238E27FC236}">
                <a16:creationId xmlns:a16="http://schemas.microsoft.com/office/drawing/2014/main" id="{CF1AE2FB-2E9E-4011-8410-94B1E2FBE7B1}"/>
              </a:ext>
            </a:extLst>
          </p:cNvPr>
          <p:cNvSpPr/>
          <p:nvPr/>
        </p:nvSpPr>
        <p:spPr>
          <a:xfrm>
            <a:off x="1322439" y="3040627"/>
            <a:ext cx="2209800" cy="1295400"/>
          </a:xfrm>
          <a:prstGeom prst="rect">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 Workspace 1</a:t>
            </a:r>
            <a:endParaRPr lang="en-US" sz="1600" b="1" dirty="0">
              <a:solidFill>
                <a:schemeClr val="tx1"/>
              </a:solidFill>
              <a:latin typeface="Lucida Console" panose="020B0609040504020204" pitchFamily="49" charset="0"/>
            </a:endParaRPr>
          </a:p>
        </p:txBody>
      </p:sp>
      <p:sp>
        <p:nvSpPr>
          <p:cNvPr id="13" name="Rectangle: Rounded Corners 12">
            <a:extLst>
              <a:ext uri="{FF2B5EF4-FFF2-40B4-BE49-F238E27FC236}">
                <a16:creationId xmlns:a16="http://schemas.microsoft.com/office/drawing/2014/main" id="{CE00C4C8-9381-4217-935B-43C5AC931149}"/>
              </a:ext>
            </a:extLst>
          </p:cNvPr>
          <p:cNvSpPr/>
          <p:nvPr/>
        </p:nvSpPr>
        <p:spPr>
          <a:xfrm>
            <a:off x="1474838" y="3421627"/>
            <a:ext cx="1905000" cy="781606"/>
          </a:xfrm>
          <a:prstGeom prst="round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Admins</a:t>
            </a:r>
          </a:p>
          <a:p>
            <a:pPr marL="171450" indent="-171450">
              <a:buFont typeface="Arial" panose="020B0604020202020204" pitchFamily="34" charset="0"/>
              <a:buChar char="•"/>
            </a:pPr>
            <a:r>
              <a:rPr lang="en-US" sz="900" dirty="0"/>
              <a:t>User 1</a:t>
            </a:r>
          </a:p>
          <a:p>
            <a:pPr marL="171450" indent="-171450">
              <a:buFont typeface="Arial" panose="020B0604020202020204" pitchFamily="34" charset="0"/>
              <a:buChar char="•"/>
            </a:pPr>
            <a:r>
              <a:rPr lang="en-US" sz="900" dirty="0"/>
              <a:t>User 2</a:t>
            </a:r>
          </a:p>
          <a:p>
            <a:pPr marL="171450" indent="-171450">
              <a:buFont typeface="Arial" panose="020B0604020202020204" pitchFamily="34" charset="0"/>
              <a:buChar char="•"/>
            </a:pPr>
            <a:r>
              <a:rPr lang="en-US" sz="900" dirty="0"/>
              <a:t>App 1 Service Principal</a:t>
            </a:r>
          </a:p>
        </p:txBody>
      </p:sp>
      <p:pic>
        <p:nvPicPr>
          <p:cNvPr id="14" name="Picture 13">
            <a:extLst>
              <a:ext uri="{FF2B5EF4-FFF2-40B4-BE49-F238E27FC236}">
                <a16:creationId xmlns:a16="http://schemas.microsoft.com/office/drawing/2014/main" id="{82C02339-DAC6-4D4E-8FF6-480D7EE2CD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3840" y="2888226"/>
            <a:ext cx="3108325" cy="300609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16569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1</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Enable Service Principal Access to Power BI Service API</a:t>
            </a:r>
          </a:p>
          <a:p>
            <a:pPr lvl="1"/>
            <a:r>
              <a:rPr lang="en-US" sz="1800" dirty="0"/>
              <a:t>Create an Azure AD security group (e.g. Power BI Apps)</a:t>
            </a:r>
          </a:p>
          <a:p>
            <a:pPr lvl="1"/>
            <a:endParaRPr lang="en-US" sz="1800" dirty="0"/>
          </a:p>
          <a:p>
            <a:pPr lvl="1"/>
            <a:endParaRPr lang="en-US" sz="1800" dirty="0"/>
          </a:p>
          <a:p>
            <a:pPr lvl="1"/>
            <a:endParaRPr lang="en-US" sz="1800" dirty="0"/>
          </a:p>
          <a:p>
            <a:pPr lvl="1"/>
            <a:r>
              <a:rPr lang="en-US" sz="1800" dirty="0"/>
              <a:t>Add group to </a:t>
            </a:r>
            <a:r>
              <a:rPr lang="en-US" sz="1800" i="1" dirty="0"/>
              <a:t>Power BI Allow service principals to use Power BI APIs</a:t>
            </a:r>
          </a:p>
        </p:txBody>
      </p:sp>
      <p:pic>
        <p:nvPicPr>
          <p:cNvPr id="4" name="Picture 3">
            <a:extLst>
              <a:ext uri="{FF2B5EF4-FFF2-40B4-BE49-F238E27FC236}">
                <a16:creationId xmlns:a16="http://schemas.microsoft.com/office/drawing/2014/main" id="{9E6387B1-FBE8-403A-A5DA-91E5A0B2F1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229" y="1950099"/>
            <a:ext cx="3956050" cy="780415"/>
          </a:xfrm>
          <a:prstGeom prst="rect">
            <a:avLst/>
          </a:prstGeom>
          <a:noFill/>
          <a:ln>
            <a:solidFill>
              <a:schemeClr val="tx1"/>
            </a:solidFill>
          </a:ln>
        </p:spPr>
      </p:pic>
      <p:pic>
        <p:nvPicPr>
          <p:cNvPr id="5" name="Picture 4">
            <a:extLst>
              <a:ext uri="{FF2B5EF4-FFF2-40B4-BE49-F238E27FC236}">
                <a16:creationId xmlns:a16="http://schemas.microsoft.com/office/drawing/2014/main" id="{A09DE05E-0E16-4C95-A08D-5FDEF5EB01A5}"/>
              </a:ext>
            </a:extLst>
          </p:cNvPr>
          <p:cNvPicPr>
            <a:picLocks noChangeAspect="1"/>
          </p:cNvPicPr>
          <p:nvPr/>
        </p:nvPicPr>
        <p:blipFill>
          <a:blip r:embed="rId3"/>
          <a:stretch>
            <a:fillRect/>
          </a:stretch>
        </p:blipFill>
        <p:spPr>
          <a:xfrm>
            <a:off x="1166904" y="3297238"/>
            <a:ext cx="4730294" cy="29718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99743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96D0-D824-4817-8B74-D7E397384D50}"/>
              </a:ext>
            </a:extLst>
          </p:cNvPr>
          <p:cNvSpPr>
            <a:spLocks noGrp="1"/>
          </p:cNvSpPr>
          <p:nvPr>
            <p:ph type="title"/>
          </p:nvPr>
        </p:nvSpPr>
        <p:spPr/>
        <p:txBody>
          <a:bodyPr/>
          <a:lstStyle/>
          <a:p>
            <a:r>
              <a:rPr lang="en-US" dirty="0"/>
              <a:t>Setting Up for App-Owns-Data – Part 2</a:t>
            </a:r>
          </a:p>
        </p:txBody>
      </p:sp>
      <p:sp>
        <p:nvSpPr>
          <p:cNvPr id="3" name="Content Placeholder 2">
            <a:extLst>
              <a:ext uri="{FF2B5EF4-FFF2-40B4-BE49-F238E27FC236}">
                <a16:creationId xmlns:a16="http://schemas.microsoft.com/office/drawing/2014/main" id="{FEFEE8E3-4BDF-42D6-B1BE-A0F2A1013B33}"/>
              </a:ext>
            </a:extLst>
          </p:cNvPr>
          <p:cNvSpPr>
            <a:spLocks noGrp="1"/>
          </p:cNvSpPr>
          <p:nvPr>
            <p:ph sz="quarter" idx="10"/>
          </p:nvPr>
        </p:nvSpPr>
        <p:spPr/>
        <p:txBody>
          <a:bodyPr>
            <a:normAutofit/>
          </a:bodyPr>
          <a:lstStyle/>
          <a:p>
            <a:r>
              <a:rPr lang="en-US" sz="2000" dirty="0"/>
              <a:t>Create a confidential client in your Azure AD tenant</a:t>
            </a:r>
          </a:p>
          <a:p>
            <a:endParaRPr lang="en-US" sz="2400" dirty="0"/>
          </a:p>
          <a:p>
            <a:pPr lvl="1"/>
            <a:endParaRPr lang="en-US" sz="1600" dirty="0"/>
          </a:p>
          <a:p>
            <a:pPr lvl="1"/>
            <a:endParaRPr lang="en-US" sz="1600" dirty="0"/>
          </a:p>
          <a:p>
            <a:r>
              <a:rPr lang="en-US" sz="2000" dirty="0"/>
              <a:t>Configured as </a:t>
            </a:r>
            <a:r>
              <a:rPr lang="en-US" sz="1400" dirty="0">
                <a:solidFill>
                  <a:srgbClr val="002060"/>
                </a:solidFill>
                <a:latin typeface="Lucida Console" panose="020B0609040504020204" pitchFamily="49" charset="0"/>
              </a:rPr>
              <a:t>TYPE</a:t>
            </a:r>
            <a:r>
              <a:rPr lang="en-US" sz="1400" dirty="0">
                <a:latin typeface="Lucida Console" panose="020B0609040504020204" pitchFamily="49" charset="0"/>
              </a:rPr>
              <a:t>=</a:t>
            </a:r>
            <a:r>
              <a:rPr lang="en-US" sz="1400" dirty="0">
                <a:solidFill>
                  <a:srgbClr val="002060"/>
                </a:solidFill>
                <a:latin typeface="Lucida Console" panose="020B0609040504020204" pitchFamily="49" charset="0"/>
              </a:rPr>
              <a:t>Web</a:t>
            </a:r>
            <a:r>
              <a:rPr lang="en-US" sz="2000" dirty="0"/>
              <a:t> and no need for a redirect URL</a:t>
            </a:r>
          </a:p>
          <a:p>
            <a:endParaRPr lang="en-US" sz="2400" dirty="0"/>
          </a:p>
          <a:p>
            <a:pPr lvl="1"/>
            <a:endParaRPr lang="en-US" sz="1600" dirty="0"/>
          </a:p>
          <a:p>
            <a:pPr lvl="1"/>
            <a:endParaRPr lang="en-US" sz="1600" dirty="0"/>
          </a:p>
          <a:p>
            <a:r>
              <a:rPr lang="en-US" sz="2000" dirty="0"/>
              <a:t>Add a client secret or a client certificate</a:t>
            </a:r>
          </a:p>
          <a:p>
            <a:endParaRPr lang="en-US" sz="2400" dirty="0"/>
          </a:p>
          <a:p>
            <a:pPr lvl="1"/>
            <a:endParaRPr lang="en-US" sz="1600" dirty="0"/>
          </a:p>
          <a:p>
            <a:pPr lvl="1"/>
            <a:endParaRPr lang="en-US" sz="1600" dirty="0"/>
          </a:p>
          <a:p>
            <a:r>
              <a:rPr lang="en-US" sz="2000" dirty="0"/>
              <a:t>No need to configure any permissions</a:t>
            </a:r>
          </a:p>
        </p:txBody>
      </p:sp>
      <p:pic>
        <p:nvPicPr>
          <p:cNvPr id="11" name="Picture 10">
            <a:extLst>
              <a:ext uri="{FF2B5EF4-FFF2-40B4-BE49-F238E27FC236}">
                <a16:creationId xmlns:a16="http://schemas.microsoft.com/office/drawing/2014/main" id="{4FB1C5DD-BAC4-4102-AD91-9CAD9B24935F}"/>
              </a:ext>
            </a:extLst>
          </p:cNvPr>
          <p:cNvPicPr>
            <a:picLocks noChangeAspect="1"/>
          </p:cNvPicPr>
          <p:nvPr/>
        </p:nvPicPr>
        <p:blipFill>
          <a:blip r:embed="rId2"/>
          <a:stretch>
            <a:fillRect/>
          </a:stretch>
        </p:blipFill>
        <p:spPr>
          <a:xfrm>
            <a:off x="832098" y="1666923"/>
            <a:ext cx="5527367" cy="87059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0CAB6EDF-B8C9-4400-A290-C1C1DE45FBF0}"/>
              </a:ext>
            </a:extLst>
          </p:cNvPr>
          <p:cNvPicPr>
            <a:picLocks noChangeAspect="1"/>
          </p:cNvPicPr>
          <p:nvPr/>
        </p:nvPicPr>
        <p:blipFill>
          <a:blip r:embed="rId3"/>
          <a:stretch>
            <a:fillRect/>
          </a:stretch>
        </p:blipFill>
        <p:spPr>
          <a:xfrm>
            <a:off x="889675" y="3039447"/>
            <a:ext cx="5513737" cy="870590"/>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A86E8F99-A8D6-47C7-86B8-562F79E7699E}"/>
              </a:ext>
            </a:extLst>
          </p:cNvPr>
          <p:cNvPicPr>
            <a:picLocks noChangeAspect="1"/>
          </p:cNvPicPr>
          <p:nvPr/>
        </p:nvPicPr>
        <p:blipFill>
          <a:blip r:embed="rId4"/>
          <a:stretch>
            <a:fillRect/>
          </a:stretch>
        </p:blipFill>
        <p:spPr>
          <a:xfrm>
            <a:off x="860950" y="4374499"/>
            <a:ext cx="5232669" cy="954608"/>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236F18F6-E0DD-4576-BE27-60983680FEA7}"/>
              </a:ext>
            </a:extLst>
          </p:cNvPr>
          <p:cNvPicPr>
            <a:picLocks noChangeAspect="1"/>
          </p:cNvPicPr>
          <p:nvPr/>
        </p:nvPicPr>
        <p:blipFill>
          <a:blip r:embed="rId5"/>
          <a:stretch>
            <a:fillRect/>
          </a:stretch>
        </p:blipFill>
        <p:spPr>
          <a:xfrm>
            <a:off x="889674" y="5789860"/>
            <a:ext cx="5412214" cy="949144"/>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3793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137_MBAS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BAS_Digital_Event_Template_v04.potx" id="{E4724AD4-4674-4557-BCC5-682D8199EE3C}" vid="{323C6B22-4FAF-4D26-8ECF-ADB54E23C82F}"/>
    </a:ext>
  </a:extLst>
</a:theme>
</file>

<file path=ppt/theme/theme2.xml><?xml version="1.0" encoding="utf-8"?>
<a:theme xmlns:a="http://schemas.openxmlformats.org/drawingml/2006/main" name="9-51137_MBAS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280613D8-9CEB-499D-86B7-95F9358E0EFE}"/>
    </a:ext>
  </a:extLst>
</a:theme>
</file>

<file path=ppt/theme/theme3.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4.potx" id="{E4724AD4-4674-4557-BCC5-682D8199EE3C}" vid="{6267A6E3-A618-4943-B518-E521D9925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4C1E6BDAE3B14D91C5A34644B452DB" ma:contentTypeVersion="14" ma:contentTypeDescription="Create a new document." ma:contentTypeScope="" ma:versionID="203f75171b02e0510d1842db4ec19ae8">
  <xsd:schema xmlns:xsd="http://www.w3.org/2001/XMLSchema" xmlns:xs="http://www.w3.org/2001/XMLSchema" xmlns:p="http://schemas.microsoft.com/office/2006/metadata/properties" xmlns:ns1="http://schemas.microsoft.com/sharepoint/v3" xmlns:ns2="943dbfe1-592f-4412-b7dd-16b4f4d0c386" xmlns:ns3="8802626c-e861-42f7-b881-4f126013e26a" targetNamespace="http://schemas.microsoft.com/office/2006/metadata/properties" ma:root="true" ma:fieldsID="b6014c1a8448cb47393507644eedf309" ns1:_="" ns2:_="" ns3:_="">
    <xsd:import namespace="http://schemas.microsoft.com/sharepoint/v3"/>
    <xsd:import namespace="943dbfe1-592f-4412-b7dd-16b4f4d0c386"/>
    <xsd:import namespace="8802626c-e861-42f7-b881-4f126013e26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dbfe1-592f-4412-b7dd-16b4f4d0c3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02626c-e861-42f7-b881-4f126013e2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43dbfe1-592f-4412-b7dd-16b4f4d0c386"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73CFCC1-03AD-4600-828B-2B453D0AD8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43dbfe1-592f-4412-b7dd-16b4f4d0c386"/>
    <ds:schemaRef ds:uri="8802626c-e861-42f7-b881-4f126013e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943dbfe1-592f-4412-b7dd-16b4f4d0c386"/>
    <ds:schemaRef ds:uri="8802626c-e861-42f7-b881-4f126013e26a"/>
    <ds:schemaRef ds:uri="http://purl.org/dc/elements/1.1/"/>
    <ds:schemaRef ds:uri="http://schemas.microsoft.com/sharepoint/v3"/>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MBAS_Digital_Event_Template_v05</Template>
  <TotalTime>2313</TotalTime>
  <Words>691</Words>
  <Application>Microsoft Office PowerPoint</Application>
  <PresentationFormat>Widescreen</PresentationFormat>
  <Paragraphs>145</Paragraphs>
  <Slides>16</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Consolas</vt:lpstr>
      <vt:lpstr>Lucida Console</vt:lpstr>
      <vt:lpstr>Segoe UI</vt:lpstr>
      <vt:lpstr>Segoe UI Semibold</vt:lpstr>
      <vt:lpstr>Wingdings</vt:lpstr>
      <vt:lpstr>9-51137_MBAS_White_Template</vt:lpstr>
      <vt:lpstr>9-51137_MBAS_Light_Gray_Template</vt:lpstr>
      <vt:lpstr>9-51137_MBAS_Black_Template</vt:lpstr>
      <vt:lpstr>Using Service Principal with Power BI embedding</vt:lpstr>
      <vt:lpstr>Choosing the Correct Embedding Model</vt:lpstr>
      <vt:lpstr>User APIs versus Admin APIs</vt:lpstr>
      <vt:lpstr>Calling into the Power BI Admin API</vt:lpstr>
      <vt:lpstr>App-only Access Control</vt:lpstr>
      <vt:lpstr>Tenant Setup</vt:lpstr>
      <vt:lpstr>App-only Access with PBI Service API</vt:lpstr>
      <vt:lpstr>Setting Up for App-Owns-Data – Part 1</vt:lpstr>
      <vt:lpstr>Setting Up for App-Owns-Data – Part 2</vt:lpstr>
      <vt:lpstr>Setting Up for App-Owns-Data – Part 3</vt:lpstr>
      <vt:lpstr>Client Credentials Flow</vt:lpstr>
      <vt:lpstr>Generating Embed Tokens</vt:lpstr>
      <vt:lpstr>Getting the Data for Report Embedding</vt:lpstr>
      <vt:lpstr>Getting the Data for Dashboard Embedding</vt:lpstr>
      <vt:lpstr>Getting Data for New Report Embedding</vt:lpstr>
      <vt:lpstr>Generating Embed Tokens with EffectiveIdentity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Ted Pattison</dc:creator>
  <cp:keywords>Microsoft Business Applications Summit</cp:keywords>
  <dc:description/>
  <cp:lastModifiedBy>Ted Pattison</cp:lastModifiedBy>
  <cp:revision>50</cp:revision>
  <dcterms:created xsi:type="dcterms:W3CDTF">2020-04-20T15:50:42Z</dcterms:created>
  <dcterms:modified xsi:type="dcterms:W3CDTF">2020-11-06T15:54:12Z</dcterms:modified>
  <cp:category>Microsoft Business Applications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0x010100904C1E6BDAE3B14D91C5A34644B452DB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